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64" r:id="rId7"/>
    <p:sldId id="263" r:id="rId8"/>
    <p:sldId id="258" r:id="rId9"/>
    <p:sldId id="259" r:id="rId10"/>
    <p:sldId id="260" r:id="rId11"/>
    <p:sldId id="261" r:id="rId12"/>
    <p:sldId id="262" r:id="rId1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55012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7680240" y="324000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342000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555012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7680240" y="4086360"/>
            <a:ext cx="20282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700000" y="1485000"/>
            <a:ext cx="4679640" cy="7508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1619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648120" y="408636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4040" cy="772560"/>
          </a:xfrm>
          <a:prstGeom prst="rect">
            <a:avLst/>
          </a:prstGeom>
        </p:spPr>
        <p:txBody>
          <a:bodyPr lIns="0" tIns="0" rIns="0" bIns="0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0000" y="4086360"/>
            <a:ext cx="6299640" cy="772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Rectangle 4"/>
          <p:cNvSpPr/>
          <p:nvPr/>
        </p:nvSpPr>
        <p:spPr>
          <a:xfrm>
            <a:off x="0" y="0"/>
            <a:ext cx="10079640" cy="3779640"/>
          </a:xfrm>
          <a:prstGeom prst="rect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Rectangle 40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Oval 41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Rectangle 42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fld id="{277815DE-F255-41A1-AF93-ABD79B993638}" type="slidenum">
              <a:rPr lang="en-US" sz="1800" b="1" strike="noStrike" spc="-1">
                <a:solidFill>
                  <a:srgbClr val="FFFFFF"/>
                </a:solidFill>
                <a:latin typeface="Source Sans Pro Black"/>
              </a:rPr>
              <a:t>‹#›</a:t>
            </a:fld>
            <a:endParaRPr lang="en-US" sz="1800" b="0" strike="noStrike" spc="-1"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 fontScale="6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>
          <a:xfrm>
            <a:off x="0" y="5400000"/>
            <a:ext cx="10079640" cy="2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Rectangle 82"/>
          <p:cNvSpPr/>
          <p:nvPr/>
        </p:nvSpPr>
        <p:spPr>
          <a:xfrm>
            <a:off x="0" y="0"/>
            <a:ext cx="10079640" cy="1214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Oval 83"/>
          <p:cNvSpPr/>
          <p:nvPr/>
        </p:nvSpPr>
        <p:spPr>
          <a:xfrm>
            <a:off x="9315000" y="5175000"/>
            <a:ext cx="449640" cy="449640"/>
          </a:xfrm>
          <a:prstGeom prst="ellipse">
            <a:avLst/>
          </a:prstGeom>
          <a:solidFill>
            <a:srgbClr val="1ABC9C"/>
          </a:solidFill>
          <a:ln w="108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Rectangle 84"/>
          <p:cNvSpPr/>
          <p:nvPr/>
        </p:nvSpPr>
        <p:spPr>
          <a:xfrm>
            <a:off x="9180000" y="5130000"/>
            <a:ext cx="719640" cy="53964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fld id="{8CEB69AA-712E-4C3B-87F2-DBFE2CA0D48B}" type="slidenum">
              <a:rPr lang="en-US" sz="1800" b="1" strike="noStrike" spc="-1">
                <a:solidFill>
                  <a:srgbClr val="FFFFFF"/>
                </a:solidFill>
                <a:latin typeface="Source Sans Pro Black"/>
              </a:rPr>
              <a:t>‹#›</a:t>
            </a:fld>
            <a:endParaRPr lang="en-US" sz="1800" b="0" strike="noStrike" spc="-1">
              <a:latin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3073680" cy="161964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648120" y="3240000"/>
            <a:ext cx="3073680" cy="161964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0" y="0"/>
            <a:ext cx="10079640" cy="5669640"/>
          </a:xfrm>
          <a:prstGeom prst="rect">
            <a:avLst/>
          </a:prstGeom>
          <a:solidFill>
            <a:srgbClr val="2C3E50"/>
          </a:solidFill>
          <a:ln w="108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Speech Bubble: Rectangle 125"/>
          <p:cNvSpPr/>
          <p:nvPr/>
        </p:nvSpPr>
        <p:spPr>
          <a:xfrm>
            <a:off x="2520000" y="1350000"/>
            <a:ext cx="5039640" cy="1889640"/>
          </a:xfrm>
          <a:prstGeom prst="wedgeRectCallout">
            <a:avLst>
              <a:gd name="adj1" fmla="val -34032"/>
              <a:gd name="adj2" fmla="val 132916"/>
            </a:avLst>
          </a:prstGeom>
          <a:solidFill>
            <a:srgbClr val="FFFFFF"/>
          </a:solidFill>
          <a:ln w="72000">
            <a:solidFill>
              <a:srgbClr val="1ABC9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2700000" y="1485000"/>
            <a:ext cx="4679640" cy="1619640"/>
          </a:xfrm>
          <a:prstGeom prst="rect">
            <a:avLst/>
          </a:prstGeom>
        </p:spPr>
        <p:txBody>
          <a:bodyPr lIns="0" tIns="0" rIns="0" bIns="0" anchor="ctr" anchorCtr="1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3420000" y="3240000"/>
            <a:ext cx="6299640" cy="1619640"/>
          </a:xfrm>
          <a:prstGeom prst="rect">
            <a:avLst/>
          </a:prstGeom>
        </p:spPr>
        <p:txBody>
          <a:bodyPr lIns="0" tIns="0" rIns="0" bIns="0">
            <a:normAutofit fontScale="6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krherz@iastate.edu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krherz@iastate.edu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360000" y="283500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Iowa Environmental </a:t>
            </a:r>
            <a:r>
              <a:rPr lang="en-US" sz="2700" b="1" strike="noStrike" spc="-1" dirty="0" err="1">
                <a:solidFill>
                  <a:srgbClr val="FFFFFF"/>
                </a:solidFill>
                <a:latin typeface="Source Sans Pro Black"/>
              </a:rPr>
              <a:t>Mesonet</a:t>
            </a:r>
            <a:b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</a:b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Historical Weather Data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60000" y="3915000"/>
            <a:ext cx="9359640" cy="1484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200" b="0" strike="noStrike" spc="-1" dirty="0">
                <a:solidFill>
                  <a:srgbClr val="FFFFFF"/>
                </a:solidFill>
                <a:latin typeface="Source Sans Pro"/>
              </a:rPr>
              <a:t>ISP Technical Collision Investigators</a:t>
            </a:r>
            <a:endParaRPr lang="en-US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200" spc="-1" dirty="0">
                <a:solidFill>
                  <a:srgbClr val="FFFFFF"/>
                </a:solidFill>
                <a:latin typeface="Source Sans Pro"/>
              </a:rPr>
              <a:t>8</a:t>
            </a:r>
            <a:r>
              <a:rPr lang="en-US" sz="2200" b="0" strike="noStrike" spc="-1" dirty="0">
                <a:solidFill>
                  <a:srgbClr val="FFFFFF"/>
                </a:solidFill>
                <a:latin typeface="Source Sans Pro"/>
              </a:rPr>
              <a:t> May 2025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/>
          <p:cNvSpPr/>
          <p:nvPr/>
        </p:nvSpPr>
        <p:spPr>
          <a:xfrm>
            <a:off x="360000" y="225720"/>
            <a:ext cx="9359640" cy="7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So, who has seen this logo before?</a:t>
            </a:r>
            <a:endParaRPr lang="en-US" sz="2700" b="0" strike="noStrike" spc="-1" dirty="0">
              <a:latin typeface="Arial"/>
            </a:endParaRPr>
          </a:p>
        </p:txBody>
      </p:sp>
      <p:pic>
        <p:nvPicPr>
          <p:cNvPr id="3" name="Picture 2" descr="A logo of an airplane&#10;&#10;AI-generated content may be incorrect.">
            <a:extLst>
              <a:ext uri="{FF2B5EF4-FFF2-40B4-BE49-F238E27FC236}">
                <a16:creationId xmlns:a16="http://schemas.microsoft.com/office/drawing/2014/main" id="{A13DDCF4-920D-E596-83CE-D65136FB4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778" y="1703170"/>
            <a:ext cx="3284122" cy="25068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702C9A-78EF-86B7-8BE0-4551F1A73E33}"/>
              </a:ext>
            </a:extLst>
          </p:cNvPr>
          <p:cNvSpPr txBox="1"/>
          <p:nvPr/>
        </p:nvSpPr>
        <p:spPr>
          <a:xfrm>
            <a:off x="3977694" y="4495800"/>
            <a:ext cx="1384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IT ME!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2510B-76D9-8269-138A-91B138394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>
            <a:extLst>
              <a:ext uri="{FF2B5EF4-FFF2-40B4-BE49-F238E27FC236}">
                <a16:creationId xmlns:a16="http://schemas.microsoft.com/office/drawing/2014/main" id="{DBDFAA47-3852-D5B3-E0C1-E46FEC3D8083}"/>
              </a:ext>
            </a:extLst>
          </p:cNvPr>
          <p:cNvSpPr/>
          <p:nvPr/>
        </p:nvSpPr>
        <p:spPr>
          <a:xfrm>
            <a:off x="360000" y="225720"/>
            <a:ext cx="9359640" cy="7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The Main Points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B3752F0-D3A3-C5C8-7FD8-67262E31CDA7}"/>
              </a:ext>
            </a:extLst>
          </p:cNvPr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latin typeface="Arial"/>
              </a:rPr>
              <a:t>Google “Iowa </a:t>
            </a:r>
            <a:r>
              <a:rPr lang="en-US" sz="2400" spc="-1" dirty="0" err="1">
                <a:latin typeface="Arial"/>
              </a:rPr>
              <a:t>Mesonet</a:t>
            </a:r>
            <a:r>
              <a:rPr lang="en-US" sz="2400" spc="-1" dirty="0">
                <a:latin typeface="Arial"/>
              </a:rPr>
              <a:t>” or “IEM ISU” to find my website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I rapidly attempt to answer all emails except when giving presentations, so: </a:t>
            </a:r>
            <a:r>
              <a:rPr lang="en-US" sz="2400" b="0" strike="noStrike" spc="-1" dirty="0">
                <a:latin typeface="Arial"/>
                <a:hlinkClick r:id="rId2"/>
              </a:rPr>
              <a:t>akrherz@iastate.edu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latin typeface="Arial"/>
              </a:rPr>
              <a:t>The altruism and dry wit runs deep with me! This all is “fun”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My funding is all “soft money”, so </a:t>
            </a:r>
            <a:r>
              <a:rPr lang="en-US" sz="2400" spc="-1" dirty="0">
                <a:latin typeface="Arial"/>
              </a:rPr>
              <a:t>I am always looking for projects.  I have a good relationship with ISU CTRE, hint-hint.</a:t>
            </a:r>
            <a:endParaRPr lang="en-US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774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8D4E6-2819-93E7-6E13-87DDE6B8D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>
            <a:extLst>
              <a:ext uri="{FF2B5EF4-FFF2-40B4-BE49-F238E27FC236}">
                <a16:creationId xmlns:a16="http://schemas.microsoft.com/office/drawing/2014/main" id="{6BAC3E60-1BA9-0C84-3E10-33260DBB648A}"/>
              </a:ext>
            </a:extLst>
          </p:cNvPr>
          <p:cNvSpPr/>
          <p:nvPr/>
        </p:nvSpPr>
        <p:spPr>
          <a:xfrm>
            <a:off x="360000" y="225720"/>
            <a:ext cx="9359640" cy="7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Naming things is hard.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46DBACC-8C2B-F474-A180-519B02758163}"/>
              </a:ext>
            </a:extLst>
          </p:cNvPr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Iowa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Iowa data? 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No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Environmental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environment data?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Depends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2C3E50"/>
                </a:solidFill>
                <a:latin typeface="Source Sans Pro Semibold"/>
              </a:rPr>
              <a:t>Mesonet ?</a:t>
            </a:r>
            <a:endParaRPr lang="en-US" sz="24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Aft>
                <a:spcPts val="850"/>
              </a:spcAft>
              <a:buClr>
                <a:srgbClr val="2C3E50"/>
              </a:buClr>
              <a:buSzPct val="75000"/>
              <a:buFont typeface="Symbol"/>
              <a:buChar char=""/>
            </a:pPr>
            <a:r>
              <a:rPr lang="en-US" sz="2100" b="0" strike="noStrike" spc="-1">
                <a:solidFill>
                  <a:srgbClr val="2C3E50"/>
                </a:solidFill>
                <a:latin typeface="Source Sans Pro"/>
              </a:rPr>
              <a:t>Is the website limited to just mesoscale observations? </a:t>
            </a:r>
            <a:r>
              <a:rPr lang="en-US" sz="2100" b="1" strike="noStrike" spc="-1">
                <a:solidFill>
                  <a:srgbClr val="C9211E"/>
                </a:solidFill>
                <a:latin typeface="Source Sans Pro"/>
              </a:rPr>
              <a:t>A: No</a:t>
            </a:r>
            <a:endParaRPr lang="en-US" sz="21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>
                <a:solidFill>
                  <a:srgbClr val="C9211E"/>
                </a:solidFill>
                <a:latin typeface="Source Sans Pro Semibold"/>
              </a:rPr>
              <a:t>Daryl has some explaining to do!</a:t>
            </a:r>
            <a:endParaRPr lang="en-U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865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Subversive and Academic Altruistic Goals</a:t>
            </a:r>
            <a:br>
              <a:rPr dirty="0"/>
            </a:br>
            <a:r>
              <a:rPr lang="en-US" sz="2000" b="1" strike="noStrike" spc="-1" dirty="0">
                <a:solidFill>
                  <a:srgbClr val="FFFFFF"/>
                </a:solidFill>
                <a:latin typeface="Source Sans Pro Black"/>
              </a:rPr>
              <a:t>(</a:t>
            </a:r>
            <a:r>
              <a:rPr lang="en-US" sz="2000" b="1" i="1" strike="noStrike" spc="-1" dirty="0">
                <a:solidFill>
                  <a:srgbClr val="FFFFFF"/>
                </a:solidFill>
                <a:latin typeface="Source Sans Pro Black"/>
              </a:rPr>
              <a:t>Summarizing past ~24 years of work)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9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having just Iowa data was insufficient to support paying grant work on ISU research projects.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NCDC/NCEI website/services was the worst on the Internets. (my website ranks </a:t>
            </a: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second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worst)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the best way to stop the daily email deluge is to update my website with each email to prevent it from coming again from another person.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Realized most weather websites are great for real-time, but have no archive capabilities.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170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pc="-1" dirty="0">
                <a:solidFill>
                  <a:srgbClr val="FFFFFF"/>
                </a:solidFill>
                <a:latin typeface="Source Sans Pro Black"/>
              </a:rPr>
              <a:t>T</a:t>
            </a: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he result of my realizations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85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massive number of portals (~150),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api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services (~50), auto-plots (260), and spinning disk archives (~350 TB).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intentionally stable URIs and predictable (maybe) interfaces to link against.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all code on github.com/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akrherz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with an open license.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 website with about ~250k users per day, 99.9% of them have no idea they are using it (via third parties).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 dirty="0">
                <a:solidFill>
                  <a:srgbClr val="FFFF00"/>
                </a:solidFill>
                <a:latin typeface="Source Sans Pro Black"/>
              </a:rPr>
              <a:t>Some</a:t>
            </a: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 of the Datasets Curated</a:t>
            </a:r>
            <a:br>
              <a:rPr dirty="0"/>
            </a:br>
            <a:r>
              <a:rPr lang="en-US" sz="2700" b="1" strike="noStrike" spc="-1" dirty="0">
                <a:solidFill>
                  <a:srgbClr val="FFFFFF"/>
                </a:solidFill>
                <a:latin typeface="Source Sans Pro Black"/>
              </a:rPr>
              <a:t>(or how many abbreviations fit on one slide)</a:t>
            </a:r>
            <a:endParaRPr lang="en-US" sz="2700" b="0" strike="noStrike" spc="-1" dirty="0">
              <a:latin typeface="Arial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60000" y="1485000"/>
            <a:ext cx="292930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60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ASOS 1 Minute Data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AWC / CWSU products and web products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Bukfit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Profiles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CLI Data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Global METAR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HML (River Stage Forecasts)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Iowa+ Webcams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Iowa Track-A-Plow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Local Storm Reports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MADIS / HFMETAR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352800" y="1485000"/>
            <a:ext cx="331470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1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MRMS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NCEP F000 Models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NEXRAD Attributes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NEXRAD Level II Live Data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NRCS SCAN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NWS Text Archive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NWS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WaWA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Map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PIREPs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Public RWIS Networks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RADAR Products (Single/Mosaic)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57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5A1FC8-E032-47CE-9EF3-7150096F9BC4}"/>
              </a:ext>
            </a:extLst>
          </p:cNvPr>
          <p:cNvSpPr/>
          <p:nvPr/>
        </p:nvSpPr>
        <p:spPr>
          <a:xfrm>
            <a:off x="6218600" y="1485000"/>
            <a:ext cx="331470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1500" lnSpcReduction="200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RTMA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RWIS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SHEF HADS/DCP/COOP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SIGMETs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SPC MCD/Watches/Outlooks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SMOS Satellite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Soundings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Text MOS</a:t>
            </a:r>
            <a:endParaRPr lang="en-US" sz="24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VTEC </a:t>
            </a:r>
            <a:r>
              <a:rPr lang="en-US" sz="2400" b="1" strike="noStrike" spc="-1" dirty="0" err="1">
                <a:solidFill>
                  <a:srgbClr val="2C3E50"/>
                </a:solidFill>
                <a:latin typeface="Source Sans Pro Semibold"/>
              </a:rPr>
              <a:t>WaWA</a:t>
            </a:r>
            <a:endParaRPr lang="en-US" sz="2400" b="1" strike="noStrike" spc="-1" dirty="0">
              <a:solidFill>
                <a:srgbClr val="2C3E50"/>
              </a:solidFill>
              <a:latin typeface="Source Sans Pro Semibold"/>
            </a:endParaRP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Winter Road Conditions (Iowa)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57"/>
              </a:spcAft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175"/>
          <p:cNvSpPr/>
          <p:nvPr/>
        </p:nvSpPr>
        <p:spPr>
          <a:xfrm>
            <a:off x="360000" y="225720"/>
            <a:ext cx="9359640" cy="71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700" b="1" strike="noStrike" spc="-1">
                <a:solidFill>
                  <a:srgbClr val="FFFFFF"/>
                </a:solidFill>
                <a:latin typeface="Source Sans Pro Black"/>
              </a:rPr>
              <a:t>The moral of today’s talk:</a:t>
            </a:r>
            <a:endParaRPr lang="en-US" sz="2700" b="0" strike="noStrike" spc="-1">
              <a:latin typeface="Arial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60000" y="1485000"/>
            <a:ext cx="9359640" cy="377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9500"/>
          </a:bodyPr>
          <a:lstStyle/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My website is neither official nor provides certified data, but is hopefully helpful as a screening tool with high fidelity archives. </a:t>
            </a:r>
          </a:p>
          <a:p>
            <a:pPr marL="432000" indent="-323640">
              <a:lnSpc>
                <a:spcPct val="100000"/>
              </a:lnSpc>
              <a:spcAft>
                <a:spcPts val="1057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If you visit my website and fail to locate some archive within 5 minutes</a:t>
            </a:r>
            <a:r>
              <a:rPr lang="en-US" sz="2400" b="1" spc="-1" dirty="0">
                <a:solidFill>
                  <a:srgbClr val="2C3E50"/>
                </a:solidFill>
                <a:latin typeface="Source Sans Pro Semibold"/>
              </a:rPr>
              <a:t>, please email me </a:t>
            </a:r>
            <a:r>
              <a:rPr lang="en-US" sz="2400" b="1" u="sng" strike="noStrike" spc="-1" dirty="0">
                <a:solidFill>
                  <a:srgbClr val="0000FF"/>
                </a:solidFill>
                <a:uFillTx/>
                <a:latin typeface="Source Sans Pro Semibold"/>
                <a:hlinkClick r:id="rId2"/>
              </a:rPr>
              <a:t>akrherz@iastate.edu</a:t>
            </a:r>
            <a:r>
              <a:rPr lang="en-US" sz="2400" b="1" strike="noStrike" spc="-1" dirty="0">
                <a:solidFill>
                  <a:srgbClr val="2C3E50"/>
                </a:solidFill>
                <a:latin typeface="Source Sans Pro Semibold"/>
              </a:rPr>
              <a:t> and see how fast I can turn around your email.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77"/>
          <p:cNvSpPr/>
          <p:nvPr/>
        </p:nvSpPr>
        <p:spPr>
          <a:xfrm>
            <a:off x="2700000" y="1440000"/>
            <a:ext cx="4679640" cy="16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700" b="1" strike="noStrike" spc="-1">
                <a:solidFill>
                  <a:srgbClr val="2C3E50"/>
                </a:solidFill>
                <a:latin typeface="Source Sans Pro Black"/>
              </a:rPr>
              <a:t>Alright, website tour time!</a:t>
            </a:r>
            <a:endParaRPr lang="en-US" sz="27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522</Words>
  <Application>Microsoft Office PowerPoint</Application>
  <PresentationFormat>Custom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Source Sans Pro</vt:lpstr>
      <vt:lpstr>Source Sans Pro Black</vt:lpstr>
      <vt:lpstr>Source Sans Pro Semibold</vt:lpstr>
      <vt:lpstr>Symbol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subject/>
  <dc:creator/>
  <dc:description/>
  <cp:lastModifiedBy>Herzmann, Daryl E [AGRON]</cp:lastModifiedBy>
  <cp:revision>14</cp:revision>
  <dcterms:created xsi:type="dcterms:W3CDTF">2022-05-03T08:19:13Z</dcterms:created>
  <dcterms:modified xsi:type="dcterms:W3CDTF">2025-05-08T13:10:08Z</dcterms:modified>
  <dc:language>en-US</dc:language>
</cp:coreProperties>
</file>