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6" r:id="rId10"/>
    <p:sldId id="263" r:id="rId11"/>
    <p:sldId id="264" r:id="rId12"/>
    <p:sldId id="265" r:id="rId13"/>
    <p:sldId id="261" r:id="rId14"/>
    <p:sldId id="262" r:id="rId15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C8855-387F-426A-9700-062DDEE28436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35DEE-F179-4B95-B07E-8DF235DE0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35DEE-F179-4B95-B07E-8DF235DE0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1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Rectangle 4"/>
          <p:cNvSpPr/>
          <p:nvPr/>
        </p:nvSpPr>
        <p:spPr>
          <a:xfrm>
            <a:off x="0" y="0"/>
            <a:ext cx="10079640" cy="3779640"/>
          </a:xfrm>
          <a:prstGeom prst="rect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Rectangle 40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Oval 41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Rectangle 42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fld id="{277815DE-F255-41A1-AF93-ABD79B993638}" type="slidenum">
              <a:rPr lang="en-US" sz="1800" b="1" strike="noStrike" spc="-1">
                <a:solidFill>
                  <a:srgbClr val="FFFFFF"/>
                </a:solidFill>
                <a:latin typeface="Source Sans Pro Black"/>
              </a:rPr>
              <a:t>‹#›</a:t>
            </a:fld>
            <a:endParaRPr lang="en-US" sz="1800" b="0" strike="noStrike" spc="-1"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 fontScale="6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Rectangle 82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Oval 83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Rectangle 84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fld id="{8CEB69AA-712E-4C3B-87F2-DBFE2CA0D48B}" type="slidenum">
              <a:rPr lang="en-US" sz="1800" b="1" strike="noStrike" spc="-1">
                <a:solidFill>
                  <a:srgbClr val="FFFFFF"/>
                </a:solidFill>
                <a:latin typeface="Source Sans Pro Black"/>
              </a:rPr>
              <a:t>‹#›</a:t>
            </a:fld>
            <a:endParaRPr lang="en-US" sz="1800" b="0" strike="noStrike" spc="-1">
              <a:latin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3680" cy="161964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3680" cy="161964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Speech Bubble: Rectangle 125"/>
          <p:cNvSpPr/>
          <p:nvPr/>
        </p:nvSpPr>
        <p:spPr>
          <a:xfrm>
            <a:off x="2520000" y="1350000"/>
            <a:ext cx="5039640" cy="1889640"/>
          </a:xfrm>
          <a:prstGeom prst="wedgeRectCallout">
            <a:avLst>
              <a:gd name="adj1" fmla="val -34032"/>
              <a:gd name="adj2" fmla="val 132916"/>
            </a:avLst>
          </a:prstGeom>
          <a:solidFill>
            <a:srgbClr val="FFFFFF"/>
          </a:solidFill>
          <a:ln w="720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 fontScale="6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krherz@iastate.edu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360000" y="283500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Iowa Environmental </a:t>
            </a:r>
            <a:r>
              <a:rPr lang="en-US" sz="2700" b="1" strike="noStrike" spc="-1" dirty="0" err="1">
                <a:solidFill>
                  <a:srgbClr val="FFFFFF"/>
                </a:solidFill>
                <a:latin typeface="Source Sans Pro Black"/>
              </a:rPr>
              <a:t>Mesonet</a:t>
            </a: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 Tools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60000" y="3915000"/>
            <a:ext cx="9359640" cy="1484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200" b="0" strike="noStrike" spc="-1" dirty="0">
                <a:solidFill>
                  <a:srgbClr val="FFFFFF"/>
                </a:solidFill>
                <a:latin typeface="Source Sans Pro"/>
              </a:rPr>
              <a:t>CR Observation Services Conference</a:t>
            </a:r>
            <a:endParaRPr lang="en-US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200" spc="-1" dirty="0">
                <a:solidFill>
                  <a:srgbClr val="FFFFFF"/>
                </a:solidFill>
                <a:latin typeface="Source Sans Pro"/>
              </a:rPr>
              <a:t>7 Feb</a:t>
            </a:r>
            <a:r>
              <a:rPr lang="en-US" sz="2200" b="0" strike="noStrike" spc="-1" dirty="0">
                <a:solidFill>
                  <a:srgbClr val="FFFFFF"/>
                </a:solidFill>
                <a:latin typeface="Source Sans Pro"/>
              </a:rPr>
              <a:t> 2023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175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The moral of today’s talk: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95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Next time you </a:t>
            </a: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wonder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 “I need </a:t>
            </a: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the Nebraska State Forecast Discussion (SFD) from 7 February 1993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, where could I find that?”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Then think “Oh, I bet the IEM has that.”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Then visit my website and thrash about for 5 minutes, cussing the entire way because you have no idea where I buried such data.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Then email Daryl </a:t>
            </a:r>
            <a:r>
              <a:rPr lang="en-US" sz="2400" b="1" u="sng" strike="noStrike" spc="-1" dirty="0">
                <a:solidFill>
                  <a:srgbClr val="0000FF"/>
                </a:solidFill>
                <a:uFillTx/>
                <a:latin typeface="Source Sans Pro Semibold"/>
                <a:hlinkClick r:id="rId2"/>
              </a:rPr>
              <a:t>akrherz@iastate.edu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and see how fast I can turn around your email.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Daryl then internally giggles/smiles that such a workflow just happened.  What a time to be alive!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77"/>
          <p:cNvSpPr/>
          <p:nvPr/>
        </p:nvSpPr>
        <p:spPr>
          <a:xfrm>
            <a:off x="2700000" y="1440000"/>
            <a:ext cx="4679640" cy="16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2C3E50"/>
                </a:solidFill>
                <a:latin typeface="Source Sans Pro Black"/>
              </a:rPr>
              <a:t>Alright, Q&amp;A Time!</a:t>
            </a:r>
            <a:endParaRPr lang="en-US" sz="27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360000" y="225720"/>
            <a:ext cx="9359640" cy="7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What’s going on here?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Iowa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Iowa data? 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No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Environmental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environment data?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Depends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Mesonet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mesoscale observations?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No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C9211E"/>
                </a:solidFill>
                <a:latin typeface="Source Sans Pro Semibold"/>
              </a:rPr>
              <a:t>Daryl has some explaining to do!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Subversive and Academic Altruistic Goals</a:t>
            </a:r>
            <a:br/>
            <a:r>
              <a:rPr lang="en-US" sz="2000" b="1" strike="noStrike" spc="-1">
                <a:solidFill>
                  <a:srgbClr val="FFFFFF"/>
                </a:solidFill>
                <a:latin typeface="Source Sans Pro Black"/>
              </a:rPr>
              <a:t>(</a:t>
            </a:r>
            <a:r>
              <a:rPr lang="en-US" sz="2000" b="1" i="1" strike="noStrike" spc="-1">
                <a:solidFill>
                  <a:srgbClr val="FFFFFF"/>
                </a:solidFill>
                <a:latin typeface="Source Sans Pro Black"/>
              </a:rPr>
              <a:t>Summarizing past ~21 years of work)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9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having just Iowa data was insufficient to support paying grant work on ISU research projects.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the best way to stop the daily email deluge is to update my website with each email to prevent it from coming again from another person.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most weather websites are great for real-time, but have no archive capabilities.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weather.gov does not support NWS users.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170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So the result of my realizations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85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massive number of portals (~160),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api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services (~60), auto-plots (237), and spinning disk archives (~250 TB).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intentionally stable URIs and predictable (maybe) interfaces to link against.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all code on github.com/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akrherz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with an open license.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about ~250k users per day, 99.9% of them have no idea they are using it (via third parties).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Datasets Curated</a:t>
            </a:r>
            <a:br/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(or how many abbreviations fit on one slide)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60000" y="1485000"/>
            <a:ext cx="3669075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60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ASOS 1 Minute Data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AWC / CWSU products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Bukfit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Profiles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CLI/CF6 Data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Global METAR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HML (River Stage)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Iowa+ Webcams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Local Storm Reports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786188" y="1485000"/>
            <a:ext cx="320040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40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MADIS / HFMETAR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MRMS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NCEP F000 Models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NEXRAD Attributes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NEXRAD Level II Live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NRCS SCAN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NWS Text Archive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NWS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WaWA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Map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PIREPs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Public RWIS Networks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RADAR Products (Single/Mosaic)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57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392ADE-37F4-4FE0-11C1-D1AAF0862E3E}"/>
              </a:ext>
            </a:extLst>
          </p:cNvPr>
          <p:cNvSpPr/>
          <p:nvPr/>
        </p:nvSpPr>
        <p:spPr>
          <a:xfrm>
            <a:off x="6753225" y="1485000"/>
            <a:ext cx="320040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1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RTMA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SHEF HADS/DCP/COOP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SIGMETs/CWAs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SPC MCD/Watches/Outlooks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SMOS Satellite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Soundings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TAFs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Text MOS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VTEC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WaWA</a:t>
            </a:r>
            <a:endParaRPr lang="en-US" sz="2400" b="1" strike="noStrike" spc="-1" dirty="0">
              <a:solidFill>
                <a:srgbClr val="2C3E50"/>
              </a:solidFill>
              <a:latin typeface="Source Sans Pro Semibold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WPC National High/Low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57"/>
              </a:spcAft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170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IEM Max-Pain exists with handling of daily “COOP” data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1000" lnSpcReduction="1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IEM divides all SHEF data into either “DCP” or “COOP” or dual listed in both “DCP” and “COOP”.  Based on my mood for the day.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Downstream is a “Long Term Climate” / “</a:t>
            </a:r>
            <a:r>
              <a:rPr lang="en-US" sz="2400" b="0" strike="noStrike" spc="-1" dirty="0" err="1">
                <a:latin typeface="Arial"/>
              </a:rPr>
              <a:t>Climodat</a:t>
            </a:r>
            <a:r>
              <a:rPr lang="en-US" sz="2400" b="0" strike="noStrike" spc="-1" dirty="0">
                <a:latin typeface="Arial"/>
              </a:rPr>
              <a:t>” dataset that i</a:t>
            </a:r>
            <a:r>
              <a:rPr lang="en-US" sz="2400" spc="-1" dirty="0">
                <a:latin typeface="Arial"/>
              </a:rPr>
              <a:t>s derived from COOP, but has a 50+ year curation legacy at Iowa State (Drs Shaw, Carlson, </a:t>
            </a:r>
            <a:r>
              <a:rPr lang="en-US" sz="2400" spc="-1" dirty="0" err="1">
                <a:latin typeface="Arial"/>
              </a:rPr>
              <a:t>Todey</a:t>
            </a:r>
            <a:r>
              <a:rPr lang="en-US" sz="2400" spc="-1" dirty="0">
                <a:latin typeface="Arial"/>
              </a:rPr>
              <a:t>, Taylor, and now poor me).  This dataset has limited estimating done to create complete archives.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latin typeface="Arial"/>
              </a:rPr>
              <a:t>Over the past 5-10 years, I have desperately attempted to align with ACIS, but it remains a work in progress.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latin typeface="Arial"/>
              </a:rPr>
              <a:t>Thankful for many interactions with NWS CR folks and I’ll continue the daily grind attempting to fix SHEF products, </a:t>
            </a:r>
            <a:r>
              <a:rPr lang="en-US" sz="2400" spc="-1" dirty="0" err="1">
                <a:latin typeface="Arial"/>
              </a:rPr>
              <a:t>lolz</a:t>
            </a:r>
            <a:r>
              <a:rPr lang="en-US" sz="2400" spc="-1" dirty="0">
                <a:latin typeface="Arial"/>
              </a:rPr>
              <a:t>.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en-US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26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A9FF9D7A-40EB-F2D7-A929-FF5D2A844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86" y="104064"/>
            <a:ext cx="7431914" cy="55664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807DA18-BBEB-75D3-03BD-048867FC048A}"/>
              </a:ext>
            </a:extLst>
          </p:cNvPr>
          <p:cNvSpPr/>
          <p:nvPr/>
        </p:nvSpPr>
        <p:spPr>
          <a:xfrm>
            <a:off x="6900863" y="228600"/>
            <a:ext cx="1628775" cy="357188"/>
          </a:xfrm>
          <a:prstGeom prst="rect">
            <a:avLst/>
          </a:prstGeom>
          <a:noFill/>
          <a:ln w="50800">
            <a:solidFill>
              <a:srgbClr val="FFFF00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ECAE0-174C-08D9-C08A-20CCE9A92FE0}"/>
              </a:ext>
            </a:extLst>
          </p:cNvPr>
          <p:cNvSpPr/>
          <p:nvPr/>
        </p:nvSpPr>
        <p:spPr>
          <a:xfrm>
            <a:off x="3943350" y="866775"/>
            <a:ext cx="1243014" cy="361950"/>
          </a:xfrm>
          <a:prstGeom prst="rect">
            <a:avLst/>
          </a:prstGeom>
          <a:noFill/>
          <a:ln w="50800">
            <a:solidFill>
              <a:srgbClr val="FFFF00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3E25E9-46CD-7375-F64D-CE09FCBD10B8}"/>
              </a:ext>
            </a:extLst>
          </p:cNvPr>
          <p:cNvSpPr/>
          <p:nvPr/>
        </p:nvSpPr>
        <p:spPr>
          <a:xfrm>
            <a:off x="3038474" y="1419225"/>
            <a:ext cx="2001837" cy="361950"/>
          </a:xfrm>
          <a:prstGeom prst="rect">
            <a:avLst/>
          </a:prstGeom>
          <a:noFill/>
          <a:ln w="50800">
            <a:solidFill>
              <a:srgbClr val="FFFF00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2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The Upper-right search bar can do some magic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B6E588-1CEC-58F8-87A2-D71776E284E4}"/>
              </a:ext>
            </a:extLst>
          </p:cNvPr>
          <p:cNvSpPr txBox="1"/>
          <p:nvPr/>
        </p:nvSpPr>
        <p:spPr>
          <a:xfrm>
            <a:off x="360000" y="1471613"/>
            <a:ext cx="946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Enter NWSLI , 3-4 char ICAO to land at observing site </a:t>
            </a:r>
            <a:r>
              <a:rPr lang="en-US" sz="3200" dirty="0" err="1"/>
              <a:t>mainpage</a:t>
            </a:r>
            <a:r>
              <a:rPr lang="en-US" sz="3200" dirty="0"/>
              <a:t>. Ex) </a:t>
            </a:r>
            <a:r>
              <a:rPr lang="en-US" sz="3200" dirty="0">
                <a:solidFill>
                  <a:srgbClr val="FF0000"/>
                </a:solidFill>
              </a:rPr>
              <a:t>MSP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Enter IEM </a:t>
            </a:r>
            <a:r>
              <a:rPr lang="en-US" sz="3200" dirty="0" err="1"/>
              <a:t>Autoplot</a:t>
            </a:r>
            <a:r>
              <a:rPr lang="en-US" sz="3200" dirty="0"/>
              <a:t> number to be taken to that </a:t>
            </a:r>
            <a:r>
              <a:rPr lang="en-US" sz="3200" dirty="0" err="1"/>
              <a:t>autoplot</a:t>
            </a:r>
            <a:r>
              <a:rPr lang="en-US" sz="3200" dirty="0"/>
              <a:t> app. Ex) </a:t>
            </a:r>
            <a:r>
              <a:rPr lang="en-US" sz="3200" dirty="0">
                <a:solidFill>
                  <a:srgbClr val="FF0000"/>
                </a:solidFill>
              </a:rPr>
              <a:t>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Enter 4-6 character NWS AFOS / AWIPS ID to get the most recent text product. Ex) </a:t>
            </a:r>
            <a:r>
              <a:rPr lang="en-US" sz="3200" dirty="0">
                <a:solidFill>
                  <a:srgbClr val="FF0000"/>
                </a:solidFill>
              </a:rPr>
              <a:t>AFDBIS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4087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 err="1">
                <a:solidFill>
                  <a:srgbClr val="FFFFFF"/>
                </a:solidFill>
                <a:latin typeface="Source Sans Pro Black"/>
              </a:rPr>
              <a:t>Oooo</a:t>
            </a: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, I saw something cool on the Twitters, where do I find?</a:t>
            </a:r>
            <a:endParaRPr lang="en-US" sz="2700" b="0" strike="noStrike" spc="-1" dirty="0">
              <a:latin typeface="Arial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41D89DBA-12FE-9809-85C7-34345B73F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756"/>
            <a:ext cx="5364482" cy="38458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BB5C22-1F9B-772D-9B8F-F9FA5C74EFBB}"/>
              </a:ext>
            </a:extLst>
          </p:cNvPr>
          <p:cNvSpPr/>
          <p:nvPr/>
        </p:nvSpPr>
        <p:spPr>
          <a:xfrm>
            <a:off x="4500563" y="4700588"/>
            <a:ext cx="714375" cy="314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224D0-EFCD-996D-5E4A-D8138F123DBB}"/>
              </a:ext>
            </a:extLst>
          </p:cNvPr>
          <p:cNvSpPr txBox="1"/>
          <p:nvPr/>
        </p:nvSpPr>
        <p:spPr>
          <a:xfrm>
            <a:off x="5786438" y="2000250"/>
            <a:ext cx="3457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trick is looking into the lower right corner for the </a:t>
            </a:r>
            <a:r>
              <a:rPr lang="en-US" dirty="0" err="1"/>
              <a:t>autoplot</a:t>
            </a:r>
            <a:r>
              <a:rPr lang="en-US" dirty="0"/>
              <a:t> number. </a:t>
            </a:r>
          </a:p>
          <a:p>
            <a:endParaRPr lang="en-US" dirty="0"/>
          </a:p>
          <a:p>
            <a:r>
              <a:rPr lang="en-US" dirty="0"/>
              <a:t>Then enter that number in on the search bar on the website!</a:t>
            </a:r>
          </a:p>
          <a:p>
            <a:endParaRPr lang="en-US" dirty="0"/>
          </a:p>
          <a:p>
            <a:r>
              <a:rPr lang="en-US" dirty="0"/>
              <a:t>IEM </a:t>
            </a:r>
            <a:r>
              <a:rPr lang="en-US" dirty="0" err="1"/>
              <a:t>Autoplot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46</a:t>
            </a:r>
            <a:r>
              <a:rPr lang="en-US" dirty="0"/>
              <a:t> in this case!</a:t>
            </a:r>
          </a:p>
        </p:txBody>
      </p:sp>
    </p:spTree>
    <p:extLst>
      <p:ext uri="{BB962C8B-B14F-4D97-AF65-F5344CB8AC3E}">
        <p14:creationId xmlns:p14="http://schemas.microsoft.com/office/powerpoint/2010/main" val="3545094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712</Words>
  <Application>Microsoft Office PowerPoint</Application>
  <PresentationFormat>Custom</PresentationFormat>
  <Paragraphs>74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Source Sans Pro</vt:lpstr>
      <vt:lpstr>Source Sans Pro Black</vt:lpstr>
      <vt:lpstr>Source Sans Pro Semibold</vt:lpstr>
      <vt:lpstr>Symbol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subject/>
  <dc:creator/>
  <dc:description/>
  <cp:lastModifiedBy>Herzmann, Daryl E [AGRON]</cp:lastModifiedBy>
  <cp:revision>14</cp:revision>
  <dcterms:created xsi:type="dcterms:W3CDTF">2022-05-03T08:19:13Z</dcterms:created>
  <dcterms:modified xsi:type="dcterms:W3CDTF">2023-02-06T18:14:07Z</dcterms:modified>
  <dc:language>en-US</dc:language>
</cp:coreProperties>
</file>