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70" r:id="rId11"/>
    <p:sldId id="264" r:id="rId12"/>
    <p:sldId id="265" r:id="rId13"/>
    <p:sldId id="287" r:id="rId14"/>
    <p:sldId id="288" r:id="rId15"/>
    <p:sldId id="266" r:id="rId16"/>
    <p:sldId id="269" r:id="rId17"/>
    <p:sldId id="268" r:id="rId18"/>
    <p:sldId id="271" r:id="rId19"/>
    <p:sldId id="272" r:id="rId20"/>
    <p:sldId id="285" r:id="rId21"/>
    <p:sldId id="274" r:id="rId22"/>
    <p:sldId id="289" r:id="rId23"/>
    <p:sldId id="267" r:id="rId24"/>
    <p:sldId id="290" r:id="rId25"/>
    <p:sldId id="291" r:id="rId26"/>
    <p:sldId id="292" r:id="rId27"/>
    <p:sldId id="278" r:id="rId28"/>
    <p:sldId id="295" r:id="rId29"/>
    <p:sldId id="296" r:id="rId30"/>
    <p:sldId id="298" r:id="rId31"/>
    <p:sldId id="279" r:id="rId32"/>
    <p:sldId id="282" r:id="rId33"/>
    <p:sldId id="283" r:id="rId34"/>
    <p:sldId id="293" r:id="rId35"/>
    <p:sldId id="280" r:id="rId36"/>
    <p:sldId id="302" r:id="rId37"/>
    <p:sldId id="303" r:id="rId38"/>
    <p:sldId id="306" r:id="rId39"/>
    <p:sldId id="304" r:id="rId40"/>
    <p:sldId id="305" r:id="rId41"/>
    <p:sldId id="297" r:id="rId42"/>
    <p:sldId id="28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CC71-52F8-4423-8742-920B7116C10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931C-725C-44E4-8357-9981F4AE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9&amp;network=IACLIMATE&amp;station=IA0200&amp;year=2012&amp;base=50&amp;ceiling=86&amp;dpi=100&amp;_fmt=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0200&amp;sdate=2017/05/01&amp;edate=2017/10/01&amp;base=50&amp;ceil=86&amp;_opt_year2=on&amp;year2=2012&amp;year3=1893&amp;year4=1893&amp;which=gdd&amp;dpi=100&amp;_fmt=png&amp;_cb=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9&amp;network=IACLIMATE&amp;station=IA0200&amp;gddbase=2300&amp;base=50&amp;ceil=86&amp;date=2017/07/20&amp;dpi=100&amp;_fmt=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7&amp;network=IACLIMATE&amp;station=IA0200&amp;year=2018&amp;gdd1=1135&amp;gdd2=1660&amp;dpi=100&amp;_fmt=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plotting/auto/?_wait=no&amp;q=32&amp;network=IACLIMATE&amp;station=IA0200&amp;year=2017&amp;var=low&amp;how=diff&amp;dpi=100&amp;_fmt=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3&amp;network=IACLIMATE&amp;station=IA0200&amp;syear=2007&amp;years=12&amp;var=avg_temp&amp;dpi=100&amp;_fmt=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93&amp;network=IA_ASOS&amp;zstation=AMW&amp;year=2018&amp;var=heatindex&amp;ytd=no&amp;inc=no&amp;dpi=100&amp;_fmt=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17/04/01+1000&amp;ets=2017/06/01+1000&amp;dpi=100&amp;_fmt=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7&amp;sts=2017/04/01+1000&amp;ets=2017/10/01+1000&amp;dpi=100&amp;_fmt=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src=mrms&amp;opt=per&amp;usdm=yes&amp;ptype=c&amp;sdate=2017/06/01&amp;edate=2017/09/01&amp;dpi=100&amp;_fmt=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4101&amp;sdate=2017/05/01&amp;edate=2017/10/01&amp;base=50&amp;ceil=86&amp;year2=1893&amp;year3=1893&amp;year4=1893&amp;which=precip&amp;dpi=100&amp;_fmt=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42&amp;network=IACLIMATE&amp;station=IA0200&amp;p1=31&amp;p2=91&amp;p3=365&amp;sdate=2020%2F03%2F04&amp;edate=2022%2F02%2F22&amp;pvar=precip&amp;how=diff&amp;_r=43&amp;dpi=100&amp;_fmt=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3&amp;network=IA_ASOS&amp;zstation=AMW&amp;units=mph&amp;p1=0201-0228&amp;p2=0511-0520&amp;p3=0521-0530&amp;p4=0601-0610&amp;p5=0611-0620&amp;p6=0621-0630&amp;y1=1973&amp;y2=2018&amp;dpi=100&amp;_fmt=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AMW&amp;network=IA_ASO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6B19-60C9-4F1A-9C79-8BD8739FD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Weather,</a:t>
            </a:r>
            <a:br>
              <a:rPr lang="en-US" dirty="0"/>
            </a:br>
            <a:r>
              <a:rPr lang="en-US" dirty="0"/>
              <a:t>Weather Stations,</a:t>
            </a:r>
            <a:br>
              <a:rPr lang="en-US" dirty="0"/>
            </a:br>
            <a:r>
              <a:rPr lang="en-US" dirty="0"/>
              <a:t>&amp; Management Decisions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11074-8090-4A53-9927-596D1BC61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@akrherz</a:t>
            </a:r>
          </a:p>
          <a:p>
            <a:r>
              <a:rPr lang="en-US" dirty="0" err="1"/>
              <a:t>Twosday</a:t>
            </a:r>
            <a:r>
              <a:rPr lang="en-US" dirty="0"/>
              <a:t>, Two Twenty-two, Two Thousand and Twenty-Two</a:t>
            </a:r>
          </a:p>
        </p:txBody>
      </p:sp>
    </p:spTree>
    <p:extLst>
      <p:ext uri="{BB962C8B-B14F-4D97-AF65-F5344CB8AC3E}">
        <p14:creationId xmlns:p14="http://schemas.microsoft.com/office/powerpoint/2010/main" val="195328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22996A6-F3CF-4B61-AF99-AD19B8E1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horrors of tipping bucket gauges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35F73E-D08E-44EC-A017-62BD9573AB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“tip” in diagram is 0.01” inches</a:t>
            </a:r>
          </a:p>
          <a:p>
            <a:r>
              <a:rPr lang="en-US" dirty="0"/>
              <a:t>Rates exceeding ~ 1”/</a:t>
            </a:r>
            <a:r>
              <a:rPr lang="en-US" dirty="0" err="1"/>
              <a:t>hr</a:t>
            </a:r>
            <a:r>
              <a:rPr lang="en-US" dirty="0"/>
              <a:t> will experience “overfilled” / “overrun” tips</a:t>
            </a:r>
          </a:p>
          <a:p>
            <a:r>
              <a:rPr lang="en-US" dirty="0"/>
              <a:t>Typically, ~15% below manual gauges in Iowa.</a:t>
            </a:r>
          </a:p>
          <a:p>
            <a:r>
              <a:rPr lang="en-US" dirty="0"/>
              <a:t>Not all automated rain gauges are tipping buckets, increasing sophistication -&gt; cost.</a:t>
            </a:r>
          </a:p>
        </p:txBody>
      </p:sp>
      <p:pic>
        <p:nvPicPr>
          <p:cNvPr id="13" name="Content Placeholder 12" descr="A picture containing chart&#10;&#10;Description automatically generated">
            <a:extLst>
              <a:ext uri="{FF2B5EF4-FFF2-40B4-BE49-F238E27FC236}">
                <a16:creationId xmlns:a16="http://schemas.microsoft.com/office/drawing/2014/main" id="{526CDC32-847B-46CC-AE14-D9B6517C3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59" y="1825625"/>
            <a:ext cx="3280881" cy="435133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83C5C4-1FF4-4F60-A4AE-A428B4AB1561}"/>
              </a:ext>
            </a:extLst>
          </p:cNvPr>
          <p:cNvSpPr txBox="1"/>
          <p:nvPr/>
        </p:nvSpPr>
        <p:spPr>
          <a:xfrm>
            <a:off x="7122559" y="6311900"/>
            <a:ext cx="278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Karuturi</a:t>
            </a:r>
            <a:r>
              <a:rPr lang="en-US" dirty="0"/>
              <a:t> et al 2016, Figure 1</a:t>
            </a:r>
          </a:p>
        </p:txBody>
      </p:sp>
    </p:spTree>
    <p:extLst>
      <p:ext uri="{BB962C8B-B14F-4D97-AF65-F5344CB8AC3E}">
        <p14:creationId xmlns:p14="http://schemas.microsoft.com/office/powerpoint/2010/main" val="281929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Subtle topography / elevation changes make a difference!</a:t>
            </a:r>
          </a:p>
          <a:p>
            <a:r>
              <a:rPr lang="en-US" dirty="0"/>
              <a:t>Micro-climates are everywhere!</a:t>
            </a:r>
          </a:p>
          <a:p>
            <a:r>
              <a:rPr lang="en-US" dirty="0"/>
              <a:t>Similar to wind, one second plots sometimes show rapid temperature fluctuations</a:t>
            </a:r>
          </a:p>
          <a:p>
            <a:r>
              <a:rPr lang="en-US" dirty="0"/>
              <a:t>Urban Heat Islands impact temperature representativity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20585"/>
            <a:ext cx="4555672" cy="4387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1" y="6126163"/>
            <a:ext cx="24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Elywnn</a:t>
            </a:r>
            <a:r>
              <a:rPr lang="en-US" dirty="0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Moisture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Daily Erosion Project modelling of 1 HUC12/watershed, the distribution of soil moisture in three soil layers</a:t>
            </a:r>
          </a:p>
          <a:p>
            <a:r>
              <a:rPr lang="en-US" dirty="0"/>
              <a:t>There’s higher variability in the soil than in the air!</a:t>
            </a:r>
          </a:p>
        </p:txBody>
      </p:sp>
      <p:pic>
        <p:nvPicPr>
          <p:cNvPr id="9" name="Content Placeholder 8" descr="Diagram, histogram&#10;&#10;Description automatically generated">
            <a:extLst>
              <a:ext uri="{FF2B5EF4-FFF2-40B4-BE49-F238E27FC236}">
                <a16:creationId xmlns:a16="http://schemas.microsoft.com/office/drawing/2014/main" id="{B4DD49A9-08A1-4ACF-87D0-471B5F6B4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8" y="365125"/>
            <a:ext cx="5778674" cy="5811838"/>
          </a:xfrm>
        </p:spPr>
      </p:pic>
    </p:spTree>
    <p:extLst>
      <p:ext uri="{BB962C8B-B14F-4D97-AF65-F5344CB8AC3E}">
        <p14:creationId xmlns:p14="http://schemas.microsoft.com/office/powerpoint/2010/main" val="421760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7519-65C3-4F4C-8BD3-161669A9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Accuracy, Precision, Representativity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CFB7FB62-CCC0-43A7-96A5-8ED1839768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3880"/>
            <a:ext cx="5181600" cy="27148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B340-0470-49EE-B286-7787291FA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992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Accuracy</a:t>
            </a:r>
          </a:p>
          <a:p>
            <a:pPr lvl="1"/>
            <a:r>
              <a:rPr lang="en-US" dirty="0"/>
              <a:t>Temp sensors +/- 2 to 5 F</a:t>
            </a:r>
          </a:p>
          <a:p>
            <a:pPr lvl="1"/>
            <a:r>
              <a:rPr lang="en-US" dirty="0"/>
              <a:t>Wind sensors wildly vary</a:t>
            </a:r>
          </a:p>
          <a:p>
            <a:pPr lvl="1"/>
            <a:r>
              <a:rPr lang="en-US" dirty="0" err="1"/>
              <a:t>Precip</a:t>
            </a:r>
            <a:r>
              <a:rPr lang="en-US" dirty="0"/>
              <a:t> depends on rate, ~ - 15%</a:t>
            </a:r>
          </a:p>
          <a:p>
            <a:r>
              <a:rPr lang="en-US" dirty="0"/>
              <a:t>Precision</a:t>
            </a:r>
          </a:p>
          <a:p>
            <a:pPr lvl="1"/>
            <a:r>
              <a:rPr lang="en-US" dirty="0"/>
              <a:t>Doesn’t matter given the above</a:t>
            </a:r>
          </a:p>
          <a:p>
            <a:pPr lvl="1"/>
            <a:r>
              <a:rPr lang="en-US" dirty="0"/>
              <a:t>Manual </a:t>
            </a:r>
            <a:r>
              <a:rPr lang="en-US" dirty="0" err="1"/>
              <a:t>precip</a:t>
            </a:r>
            <a:r>
              <a:rPr lang="en-US" dirty="0"/>
              <a:t> gauge may be limited</a:t>
            </a:r>
          </a:p>
          <a:p>
            <a:r>
              <a:rPr lang="en-US" dirty="0"/>
              <a:t>Representativity</a:t>
            </a:r>
          </a:p>
          <a:p>
            <a:pPr lvl="1"/>
            <a:r>
              <a:rPr lang="en-US" dirty="0"/>
              <a:t>Is a nearby station accurate for my location?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1FB37-2F24-45D6-B269-931B2315E344}"/>
              </a:ext>
            </a:extLst>
          </p:cNvPr>
          <p:cNvSpPr txBox="1"/>
          <p:nvPr/>
        </p:nvSpPr>
        <p:spPr>
          <a:xfrm>
            <a:off x="838200" y="5358707"/>
            <a:ext cx="516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https://blog.mensor.com/blog/accuracy-vs.-precision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0F08E63-8C53-4559-B043-B13C185752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4101" r="28302"/>
          <a:stretch/>
        </p:blipFill>
        <p:spPr>
          <a:xfrm>
            <a:off x="10042274" y="159236"/>
            <a:ext cx="1843509" cy="21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2EB8-4BC4-48D6-BE73-3F0F8E7B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Excruciating Minutiae!!!</a:t>
            </a:r>
            <a:br>
              <a:rPr lang="en-US" dirty="0"/>
            </a:br>
            <a:r>
              <a:rPr lang="en-US" dirty="0"/>
              <a:t>Please, I just want to know the weather!</a:t>
            </a:r>
          </a:p>
        </p:txBody>
      </p:sp>
      <p:pic>
        <p:nvPicPr>
          <p:cNvPr id="6" name="Content Placeholder 5" descr="A picture containing person, indoor, wall, standing&#10;&#10;Description automatically generated">
            <a:extLst>
              <a:ext uri="{FF2B5EF4-FFF2-40B4-BE49-F238E27FC236}">
                <a16:creationId xmlns:a16="http://schemas.microsoft.com/office/drawing/2014/main" id="{7116E9AF-DB8C-42E6-91F7-BA9C9BD55F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4894"/>
            <a:ext cx="5181600" cy="33527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6181D-AB04-4D1B-8A84-B78AB2BCA5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Know your requirements.</a:t>
            </a:r>
          </a:p>
          <a:p>
            <a:pPr lvl="1"/>
            <a:r>
              <a:rPr lang="en-US" dirty="0"/>
              <a:t>Error-bar tolerance?</a:t>
            </a:r>
          </a:p>
          <a:p>
            <a:pPr lvl="1"/>
            <a:r>
              <a:rPr lang="en-US" dirty="0"/>
              <a:t>Need for automation</a:t>
            </a:r>
          </a:p>
          <a:p>
            <a:pPr lvl="1"/>
            <a:r>
              <a:rPr lang="en-US" dirty="0"/>
              <a:t>Internet/Power Options</a:t>
            </a:r>
          </a:p>
          <a:p>
            <a:r>
              <a:rPr lang="en-US" dirty="0"/>
              <a:t>Massive app industry that provides field-scale weather via fancy pants methodologies.</a:t>
            </a:r>
          </a:p>
          <a:p>
            <a:r>
              <a:rPr lang="en-US" dirty="0"/>
              <a:t>Free public websites, like mine </a:t>
            </a:r>
            <a:r>
              <a:rPr lang="en-US" dirty="0">
                <a:sym typeface="Wingdings" panose="05000000000000000000" pitchFamily="2" charset="2"/>
              </a:rPr>
              <a:t>, providing data/support for you!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88424-6DC1-4ED2-975F-29AB930917CC}"/>
              </a:ext>
            </a:extLst>
          </p:cNvPr>
          <p:cNvSpPr txBox="1"/>
          <p:nvPr/>
        </p:nvSpPr>
        <p:spPr>
          <a:xfrm>
            <a:off x="838200" y="5807631"/>
            <a:ext cx="271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Castle Rock Entertainment.</a:t>
            </a:r>
          </a:p>
        </p:txBody>
      </p:sp>
    </p:spTree>
    <p:extLst>
      <p:ext uri="{BB962C8B-B14F-4D97-AF65-F5344CB8AC3E}">
        <p14:creationId xmlns:p14="http://schemas.microsoft.com/office/powerpoint/2010/main" val="117888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989EC4A-3D34-45F6-B97D-B8EC33094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42516"/>
              </p:ext>
            </p:extLst>
          </p:nvPr>
        </p:nvGraphicFramePr>
        <p:xfrm>
          <a:off x="611413" y="589038"/>
          <a:ext cx="10769601" cy="5877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9802">
                  <a:extLst>
                    <a:ext uri="{9D8B030D-6E8A-4147-A177-3AD203B41FA5}">
                      <a16:colId xmlns:a16="http://schemas.microsoft.com/office/drawing/2014/main" val="1443081742"/>
                    </a:ext>
                  </a:extLst>
                </a:gridCol>
                <a:gridCol w="5659799">
                  <a:extLst>
                    <a:ext uri="{9D8B030D-6E8A-4147-A177-3AD203B41FA5}">
                      <a16:colId xmlns:a16="http://schemas.microsoft.com/office/drawing/2014/main" val="2383638460"/>
                    </a:ext>
                  </a:extLst>
                </a:gridCol>
              </a:tblGrid>
              <a:tr h="740378">
                <a:tc>
                  <a:txBody>
                    <a:bodyPr/>
                    <a:lstStyle/>
                    <a:p>
                      <a:r>
                        <a:rPr lang="en-US" dirty="0"/>
                        <a:t>Consideration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Daryl’s Two Cents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923"/>
                  </a:ext>
                </a:extLst>
              </a:tr>
              <a:tr h="745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 automated reporting/tooling a requirement?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greatly influences what sensor packages are possible and accuracy involved / cost!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01151"/>
                  </a:ext>
                </a:extLst>
              </a:tr>
              <a:tr h="1825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 am just spending a few hundred bucks for a novelty, don’t care about minutia of what I am trying to observe.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Great, just buy something off amazon, but don’t claim it has crazy levels of accuracy!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68793"/>
                  </a:ext>
                </a:extLst>
              </a:tr>
              <a:tr h="1825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 nearby airport weather station is garbage and I want more accurate high/low temps and precipitation.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Biases/representativity concerns are valid, but a 200 dollar consumer grade weather station is not going to cut it.  Automated precipitation is very hard.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65471"/>
                  </a:ext>
                </a:extLst>
              </a:tr>
              <a:tr h="740378">
                <a:tc>
                  <a:txBody>
                    <a:bodyPr/>
                    <a:lstStyle/>
                    <a:p>
                      <a:r>
                        <a:rPr lang="en-US" dirty="0"/>
                        <a:t>I am a scientist, want to attempt to capture variability and like tinkering.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 grade stations ~$10K + ~ $1K per year.  Need lots of babysitting, still struggle with precipitation.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02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10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D539-B948-4424-A952-32F2AD9E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this rain gauge, perhaps join CoCoRaHS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8D27B-3B28-438F-AE18-30D5C8FC7C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$30-40</a:t>
            </a:r>
          </a:p>
          <a:p>
            <a:r>
              <a:rPr lang="en-US" dirty="0"/>
              <a:t>4” opening, graduated inner cylinder, can hold 11 inches of rain with 0.01” precision.</a:t>
            </a:r>
          </a:p>
          <a:p>
            <a:r>
              <a:rPr lang="en-US" dirty="0"/>
              <a:t>Optionally use for snow</a:t>
            </a:r>
          </a:p>
          <a:p>
            <a:r>
              <a:rPr lang="en-US" dirty="0"/>
              <a:t>Careful how you mount it.</a:t>
            </a:r>
          </a:p>
          <a:p>
            <a:r>
              <a:rPr lang="en-US" dirty="0"/>
              <a:t>May need some spikes installed to keep birds away</a:t>
            </a:r>
          </a:p>
          <a:p>
            <a:r>
              <a:rPr lang="en-US" dirty="0"/>
              <a:t>Visit </a:t>
            </a:r>
            <a:r>
              <a:rPr lang="en-US" dirty="0">
                <a:solidFill>
                  <a:srgbClr val="FFFF00"/>
                </a:solidFill>
              </a:rPr>
              <a:t>cocorahs.org </a:t>
            </a:r>
            <a:r>
              <a:rPr lang="en-US" dirty="0"/>
              <a:t>for their citizen science project.</a:t>
            </a:r>
          </a:p>
        </p:txBody>
      </p:sp>
      <p:pic>
        <p:nvPicPr>
          <p:cNvPr id="7" name="Content Placeholder 6" descr="A picture containing sky, outdoor, device, gauge&#10;&#10;Description automatically generated">
            <a:extLst>
              <a:ext uri="{FF2B5EF4-FFF2-40B4-BE49-F238E27FC236}">
                <a16:creationId xmlns:a16="http://schemas.microsoft.com/office/drawing/2014/main" id="{53A94DEB-BB3D-431D-A631-85B310C75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468550"/>
            <a:ext cx="3531309" cy="47084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3CA21-BE3F-4AF2-9264-9E9D67945FDA}"/>
              </a:ext>
            </a:extLst>
          </p:cNvPr>
          <p:cNvSpPr txBox="1"/>
          <p:nvPr/>
        </p:nvSpPr>
        <p:spPr>
          <a:xfrm>
            <a:off x="7854042" y="6308209"/>
            <a:ext cx="2500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WeatherYourWay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5BE1DD4-6CF9-4797-8C75-5891078ADEA6}"/>
              </a:ext>
            </a:extLst>
          </p:cNvPr>
          <p:cNvSpPr/>
          <p:nvPr/>
        </p:nvSpPr>
        <p:spPr>
          <a:xfrm rot="3118626">
            <a:off x="10300908" y="2610185"/>
            <a:ext cx="867387" cy="12945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0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66" y="228337"/>
            <a:ext cx="8826105" cy="5878550"/>
          </a:xfrm>
        </p:spPr>
      </p:pic>
      <p:sp>
        <p:nvSpPr>
          <p:cNvPr id="7" name="TextBox 6"/>
          <p:cNvSpPr txBox="1"/>
          <p:nvPr/>
        </p:nvSpPr>
        <p:spPr>
          <a:xfrm>
            <a:off x="1807032" y="6098243"/>
            <a:ext cx="97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https://www.wunderground.com/weatherstation/installationguide.asp</a:t>
            </a:r>
          </a:p>
        </p:txBody>
      </p:sp>
    </p:spTree>
    <p:extLst>
      <p:ext uri="{BB962C8B-B14F-4D97-AF65-F5344CB8AC3E}">
        <p14:creationId xmlns:p14="http://schemas.microsoft.com/office/powerpoint/2010/main" val="425962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Having said all that, let us collect all the weather station data we can find!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74539"/>
            <a:ext cx="4038600" cy="337728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Iowa Environmental </a:t>
            </a:r>
            <a:r>
              <a:rPr lang="en-US" dirty="0" err="1"/>
              <a:t>Mesonet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Meso</a:t>
            </a:r>
            <a:r>
              <a:rPr lang="en-US" dirty="0"/>
              <a:t>” is a fancy weather term for a spatial scale (10s of miles)</a:t>
            </a:r>
          </a:p>
          <a:p>
            <a:r>
              <a:rPr lang="en-US" dirty="0"/>
              <a:t>Aggregate data from many different observation networks</a:t>
            </a:r>
          </a:p>
        </p:txBody>
      </p:sp>
    </p:spTree>
    <p:extLst>
      <p:ext uri="{BB962C8B-B14F-4D97-AF65-F5344CB8AC3E}">
        <p14:creationId xmlns:p14="http://schemas.microsoft.com/office/powerpoint/2010/main" val="115249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network should I use?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“Daily” High/Low Temps +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  <a:br>
                        <a:rPr lang="en-US" dirty="0"/>
                      </a:br>
                      <a:r>
                        <a:rPr lang="en-US" dirty="0"/>
                        <a:t>IEM “Long Term Climate” / “</a:t>
                      </a:r>
                      <a:r>
                        <a:rPr lang="en-US" dirty="0" err="1"/>
                        <a:t>Climodat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</a:t>
                      </a:r>
                      <a:r>
                        <a:rPr lang="en-US" baseline="0" dirty="0"/>
                        <a:t> Moisture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r>
                        <a:rPr lang="en-US" baseline="0" dirty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Hourly Rainfall,</a:t>
                      </a:r>
                      <a:r>
                        <a:rPr lang="en-US" baseline="0" dirty="0"/>
                        <a:t> not 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3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River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DCP</a:t>
                      </a:r>
                      <a:r>
                        <a:rPr lang="en-US" baseline="0" dirty="0"/>
                        <a:t> (USGS gauges)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Temperature/Moisture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Pavement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Unicorns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Sorry, we don’t have that, yet.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8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4417-5D2A-4D57-85F2-E764D81C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motivation for my career!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82044CF2-F1F3-4242-85D5-44FE2283A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70" y="2354609"/>
            <a:ext cx="6973188" cy="38491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C1B8D-564F-4F96-8608-DDB7CB47A230}"/>
              </a:ext>
            </a:extLst>
          </p:cNvPr>
          <p:cNvSpPr txBox="1"/>
          <p:nvPr/>
        </p:nvSpPr>
        <p:spPr>
          <a:xfrm>
            <a:off x="7658099" y="6203724"/>
            <a:ext cx="252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Courtesy: kxii.com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1FE971-9B86-4653-AEE1-B7985A8DD87E}"/>
              </a:ext>
            </a:extLst>
          </p:cNvPr>
          <p:cNvSpPr txBox="1"/>
          <p:nvPr/>
        </p:nvSpPr>
        <p:spPr>
          <a:xfrm>
            <a:off x="1300842" y="5045529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here,</a:t>
            </a:r>
          </a:p>
          <a:p>
            <a:r>
              <a:rPr lang="en-US" dirty="0" err="1"/>
              <a:t>Oooo</a:t>
            </a:r>
            <a:r>
              <a:rPr lang="en-US" dirty="0"/>
              <a:t>, no rain,</a:t>
            </a:r>
          </a:p>
          <a:p>
            <a:r>
              <a:rPr lang="en-US" dirty="0"/>
              <a:t>Let’s mow hay!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ABD75C-35A5-466F-AF16-155102DC21C4}"/>
              </a:ext>
            </a:extLst>
          </p:cNvPr>
          <p:cNvCxnSpPr>
            <a:stCxn id="7" idx="3"/>
          </p:cNvCxnSpPr>
          <p:nvPr/>
        </p:nvCxnSpPr>
        <p:spPr>
          <a:xfrm flipV="1">
            <a:off x="2899357" y="5045528"/>
            <a:ext cx="1264429" cy="4616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DEDFBD-84C2-4688-8EB1-8370313568B7}"/>
              </a:ext>
            </a:extLst>
          </p:cNvPr>
          <p:cNvGrpSpPr/>
          <p:nvPr/>
        </p:nvGrpSpPr>
        <p:grpSpPr>
          <a:xfrm>
            <a:off x="4540623" y="1506022"/>
            <a:ext cx="2733312" cy="2429164"/>
            <a:chOff x="4540623" y="1506022"/>
            <a:chExt cx="2733312" cy="24291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5411CA-0407-4CC4-9E3A-22B51FFB92DA}"/>
                </a:ext>
              </a:extLst>
            </p:cNvPr>
            <p:cNvSpPr txBox="1"/>
            <p:nvPr/>
          </p:nvSpPr>
          <p:spPr>
            <a:xfrm>
              <a:off x="4540623" y="1506022"/>
              <a:ext cx="273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Ope</a:t>
              </a:r>
              <a:r>
                <a:rPr lang="en-US" dirty="0"/>
                <a:t>, deluge happens here!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9E1FCB-8B9E-4CD5-A64B-E0149B96FD94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5907279" y="1875354"/>
              <a:ext cx="0" cy="20598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4FCEA4-01E8-4758-BC58-20351759287E}"/>
              </a:ext>
            </a:extLst>
          </p:cNvPr>
          <p:cNvGrpSpPr/>
          <p:nvPr/>
        </p:nvGrpSpPr>
        <p:grpSpPr>
          <a:xfrm>
            <a:off x="9509503" y="1324909"/>
            <a:ext cx="2400268" cy="2855209"/>
            <a:chOff x="9509503" y="1096306"/>
            <a:chExt cx="2400268" cy="28552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FD62B9-AFB5-4AD7-9100-6162E4D68FA4}"/>
                </a:ext>
              </a:extLst>
            </p:cNvPr>
            <p:cNvSpPr txBox="1"/>
            <p:nvPr/>
          </p:nvSpPr>
          <p:spPr>
            <a:xfrm>
              <a:off x="9509503" y="1096306"/>
              <a:ext cx="2400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Bale “hay” for the goats</a:t>
              </a:r>
            </a:p>
            <a:p>
              <a:r>
                <a:rPr lang="en-US" dirty="0"/>
                <a:t>here.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29F526C-4A73-4DA7-894F-36420A2C1B8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637" y="1758966"/>
              <a:ext cx="0" cy="219254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387053-297B-437E-B999-BE281FF38C33}"/>
              </a:ext>
            </a:extLst>
          </p:cNvPr>
          <p:cNvGrpSpPr/>
          <p:nvPr/>
        </p:nvGrpSpPr>
        <p:grpSpPr>
          <a:xfrm>
            <a:off x="7592784" y="1504177"/>
            <a:ext cx="1119409" cy="2431009"/>
            <a:chOff x="7592784" y="1504177"/>
            <a:chExt cx="1119409" cy="24310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9409712-6428-4C0B-9DFD-433FE06701DF}"/>
                </a:ext>
              </a:extLst>
            </p:cNvPr>
            <p:cNvSpPr txBox="1"/>
            <p:nvPr/>
          </p:nvSpPr>
          <p:spPr>
            <a:xfrm>
              <a:off x="7592784" y="1504177"/>
              <a:ext cx="1119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And here!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7D4921-6336-432C-8A29-85C52AF27D74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8152489" y="1873509"/>
              <a:ext cx="0" cy="206167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78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1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1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6793290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93290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6793290" y="3254706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10000" y="6132752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34000" y="4720612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85224" y="134105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 Auto Plotting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Weather Variables to Inform Management Decisions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7731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Growing Degree Days (GDD)?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 Equation for Corn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capped at 86F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floored at 50F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Base is 50F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pPr marL="0" indent="0">
              <a:buNone/>
            </a:pPr>
            <a:r>
              <a:rPr lang="en-US" sz="2000" dirty="0"/>
              <a:t>High 90</a:t>
            </a:r>
          </a:p>
          <a:p>
            <a:pPr marL="0" indent="0">
              <a:buNone/>
            </a:pPr>
            <a:r>
              <a:rPr lang="en-US" sz="2000" dirty="0"/>
              <a:t>Low 48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90</a:t>
            </a:r>
            <a:r>
              <a:rPr lang="en-US" sz="2000" dirty="0"/>
              <a:t> 86 + </a:t>
            </a:r>
            <a:r>
              <a:rPr lang="en-US" sz="2000" strike="sngStrike" dirty="0"/>
              <a:t>48</a:t>
            </a:r>
            <a:r>
              <a:rPr lang="en-US" sz="2000" dirty="0"/>
              <a:t> 50)/2 – 50 = 18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Example 2</a:t>
            </a:r>
          </a:p>
          <a:p>
            <a:pPr marL="0" indent="0">
              <a:buNone/>
            </a:pPr>
            <a:r>
              <a:rPr lang="en-US" sz="2000" dirty="0"/>
              <a:t>High 40</a:t>
            </a:r>
          </a:p>
          <a:p>
            <a:pPr marL="0" indent="0">
              <a:buNone/>
            </a:pPr>
            <a:r>
              <a:rPr lang="en-US" sz="2000" dirty="0"/>
              <a:t>Low 32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40</a:t>
            </a:r>
            <a:r>
              <a:rPr lang="en-US" sz="2000" dirty="0"/>
              <a:t> 50 + </a:t>
            </a:r>
            <a:r>
              <a:rPr lang="en-US" sz="2000" strike="sngStrike" dirty="0"/>
              <a:t>32</a:t>
            </a:r>
            <a:r>
              <a:rPr lang="en-US" sz="2000" dirty="0"/>
              <a:t> 50)/2 – 50 = 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97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225" y="-8238"/>
            <a:ext cx="9006417" cy="6754813"/>
          </a:xfrm>
        </p:spPr>
      </p:pic>
      <p:sp>
        <p:nvSpPr>
          <p:cNvPr id="8" name="Rounded Rectangle 7"/>
          <p:cNvSpPr/>
          <p:nvPr/>
        </p:nvSpPr>
        <p:spPr>
          <a:xfrm>
            <a:off x="9144001" y="6477000"/>
            <a:ext cx="15116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25516" y="3280609"/>
            <a:ext cx="878307" cy="1195137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1" y="111425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25620" y="4331368"/>
            <a:ext cx="1308988" cy="1752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0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226" y="-8238"/>
            <a:ext cx="9006417" cy="6754812"/>
          </a:xfrm>
        </p:spPr>
      </p:pic>
      <p:sp>
        <p:nvSpPr>
          <p:cNvPr id="8" name="Rounded Rectangle 7"/>
          <p:cNvSpPr/>
          <p:nvPr/>
        </p:nvSpPr>
        <p:spPr>
          <a:xfrm>
            <a:off x="8610601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083290" y="111426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9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6" y="-8238"/>
            <a:ext cx="9006417" cy="6754812"/>
          </a:xfrm>
        </p:spPr>
      </p:pic>
      <p:sp>
        <p:nvSpPr>
          <p:cNvPr id="8" name="Rounded Rectangle 7"/>
          <p:cNvSpPr/>
          <p:nvPr/>
        </p:nvSpPr>
        <p:spPr>
          <a:xfrm>
            <a:off x="9067801" y="6477000"/>
            <a:ext cx="15878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87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8915401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94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/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45586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8706"/>
            <a:ext cx="4038600" cy="3028950"/>
          </a:xfrm>
        </p:spPr>
      </p:pic>
      <p:sp>
        <p:nvSpPr>
          <p:cNvPr id="8" name="TextBox 7"/>
          <p:cNvSpPr txBox="1"/>
          <p:nvPr/>
        </p:nvSpPr>
        <p:spPr>
          <a:xfrm>
            <a:off x="6553201" y="5638800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r>
              <a:rPr lang="en-US" dirty="0"/>
              <a:t> (</a:t>
            </a:r>
            <a:r>
              <a:rPr lang="en-US" dirty="0" err="1"/>
              <a:t>Autoplot</a:t>
            </a:r>
            <a:r>
              <a:rPr lang="en-US" dirty="0"/>
              <a:t> #32)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6200" y="2895600"/>
            <a:ext cx="1143000" cy="182880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60047" y="1779006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Daily Low Temp Departure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1779006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 Daily Low Temp Departure</a:t>
            </a:r>
          </a:p>
        </p:txBody>
      </p:sp>
    </p:spTree>
    <p:extLst>
      <p:ext uri="{BB962C8B-B14F-4D97-AF65-F5344CB8AC3E}">
        <p14:creationId xmlns:p14="http://schemas.microsoft.com/office/powerpoint/2010/main" val="2560893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5" y="-823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8915401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9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7A76-A8A9-4420-B1BC-4C8A132B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Unabridged Life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F51E-7F69-4D35-8F75-0157FEE3D6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 grew up angry with Meteorologists, how could they make all that money on TV and consistently lie about if it was going to rain or not?</a:t>
            </a:r>
          </a:p>
          <a:p>
            <a:r>
              <a:rPr lang="en-US" dirty="0"/>
              <a:t>1997-2001, attempted to save the world by getting a degree in Meteorology from Iowa State. I’m </a:t>
            </a:r>
            <a:r>
              <a:rPr lang="en-US" dirty="0" err="1"/>
              <a:t>gonna</a:t>
            </a:r>
            <a:r>
              <a:rPr lang="en-US" dirty="0"/>
              <a:t> fix Ag Weather Forecasts!</a:t>
            </a:r>
          </a:p>
          <a:p>
            <a:r>
              <a:rPr lang="en-US" dirty="0"/>
              <a:t>2001-today, developed the Iowa Environmental </a:t>
            </a:r>
            <a:r>
              <a:rPr lang="en-US" dirty="0" err="1"/>
              <a:t>Mesonet</a:t>
            </a:r>
            <a:r>
              <a:rPr lang="en-US" dirty="0"/>
              <a:t> and worked on other projects within the land grant mission of ISU with a heavy focus on Ag / supporting ISU research farms. </a:t>
            </a:r>
          </a:p>
        </p:txBody>
      </p:sp>
      <p:pic>
        <p:nvPicPr>
          <p:cNvPr id="6" name="Content Placeholder 5" descr="A picture containing outdoor, ground, sky, mountain&#10;&#10;Description automatically generated">
            <a:extLst>
              <a:ext uri="{FF2B5EF4-FFF2-40B4-BE49-F238E27FC236}">
                <a16:creationId xmlns:a16="http://schemas.microsoft.com/office/drawing/2014/main" id="{6A333B7A-97C8-42C3-9AE8-9F955B818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91815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6" y="367030"/>
            <a:ext cx="9006414" cy="6004277"/>
          </a:xfrm>
        </p:spPr>
      </p:pic>
      <p:sp>
        <p:nvSpPr>
          <p:cNvPr id="8" name="Rounded Rectangle 7"/>
          <p:cNvSpPr/>
          <p:nvPr/>
        </p:nvSpPr>
        <p:spPr>
          <a:xfrm>
            <a:off x="8915401" y="6096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16768" y="37246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458200" y="2362200"/>
            <a:ext cx="16764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4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/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ISU Soil Moisture Caveats Galore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12, 24, and 50 inch depth readings for moisture</a:t>
            </a:r>
          </a:p>
          <a:p>
            <a:r>
              <a:rPr lang="en-US" dirty="0"/>
              <a:t>4 inch soil temperature is not in the crop field</a:t>
            </a:r>
          </a:p>
          <a:p>
            <a:r>
              <a:rPr lang="en-US" dirty="0"/>
              <a:t>Sensors don’t work properly when soil is frozen</a:t>
            </a:r>
          </a:p>
          <a:p>
            <a:r>
              <a:rPr lang="en-US" dirty="0"/>
              <a:t>Mice find our wires very tasty.</a:t>
            </a:r>
          </a:p>
          <a:p>
            <a:r>
              <a:rPr lang="en-US" dirty="0"/>
              <a:t>Newly installed sensors need time to find equilibrium</a:t>
            </a:r>
          </a:p>
        </p:txBody>
      </p:sp>
    </p:spTree>
    <p:extLst>
      <p:ext uri="{BB962C8B-B14F-4D97-AF65-F5344CB8AC3E}">
        <p14:creationId xmlns:p14="http://schemas.microsoft.com/office/powerpoint/2010/main" val="226915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8610601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53000" y="4114801"/>
            <a:ext cx="2286000" cy="12953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225" y="-823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8610601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09004" y="111427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/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475664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226" y="-8238"/>
            <a:ext cx="9006414" cy="6754811"/>
          </a:xfrm>
        </p:spPr>
      </p:pic>
      <p:sp>
        <p:nvSpPr>
          <p:cNvPr id="8" name="Rounded Rectangle 7"/>
          <p:cNvSpPr/>
          <p:nvPr/>
        </p:nvSpPr>
        <p:spPr>
          <a:xfrm>
            <a:off x="8610601" y="64008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4538" y="280736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16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225" y="3988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8610601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09004" y="252663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06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AA7463EC-EF45-4930-A426-5E8D3B01D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9443BEF1-95D2-4AD3-BFDB-7A711557D7BF}"/>
              </a:ext>
            </a:extLst>
          </p:cNvPr>
          <p:cNvSpPr/>
          <p:nvPr/>
        </p:nvSpPr>
        <p:spPr>
          <a:xfrm>
            <a:off x="9015663" y="6657474"/>
            <a:ext cx="1639981" cy="20052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C5FA2-9547-439C-BF43-58021942B1F7}"/>
              </a:ext>
            </a:extLst>
          </p:cNvPr>
          <p:cNvSpPr txBox="1"/>
          <p:nvPr/>
        </p:nvSpPr>
        <p:spPr>
          <a:xfrm>
            <a:off x="9400674" y="288758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/>
              </a:rPr>
              <a:t>Web Link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09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99413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28D8-FAA8-4419-82F1-C2BC5E26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 for this talk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0222B-671B-412D-BD5E-D549D145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the horrors of weather variability</a:t>
            </a:r>
          </a:p>
          <a:p>
            <a:r>
              <a:rPr lang="en-US" strike="sngStrike" dirty="0"/>
              <a:t>Discourage</a:t>
            </a:r>
            <a:r>
              <a:rPr lang="en-US" dirty="0"/>
              <a:t> Encourage Weather Stations as the answer</a:t>
            </a:r>
          </a:p>
          <a:p>
            <a:r>
              <a:rPr lang="en-US" dirty="0"/>
              <a:t>Apologetics for Meteorologists</a:t>
            </a:r>
          </a:p>
          <a:p>
            <a:r>
              <a:rPr lang="en-US" dirty="0"/>
              <a:t>Shamelessly promote my website and some of its tools</a:t>
            </a:r>
          </a:p>
          <a:p>
            <a:r>
              <a:rPr lang="en-US" dirty="0"/>
              <a:t>Discuss monitoring weather variables for management decisions</a:t>
            </a:r>
          </a:p>
          <a:p>
            <a:r>
              <a:rPr lang="en-US" dirty="0"/>
              <a:t>Please interrupt me with questions, no death by PowerPoint.</a:t>
            </a:r>
          </a:p>
          <a:p>
            <a:r>
              <a:rPr lang="en-US" dirty="0"/>
              <a:t> Get you to lunch on time!</a:t>
            </a:r>
          </a:p>
        </p:txBody>
      </p:sp>
    </p:spTree>
    <p:extLst>
      <p:ext uri="{BB962C8B-B14F-4D97-AF65-F5344CB8AC3E}">
        <p14:creationId xmlns:p14="http://schemas.microsoft.com/office/powerpoint/2010/main" val="1626276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225" y="-823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8610601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4539" y="111427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4400" y="1676400"/>
            <a:ext cx="1219200" cy="37338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409175" y="1066800"/>
            <a:ext cx="1268225" cy="44196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vs August Wind Rose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1843881"/>
            <a:ext cx="40386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5504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OK, enough of my rambling…. Questions?</a:t>
            </a:r>
            <a:br>
              <a:rPr lang="en-US" dirty="0"/>
            </a:br>
            <a:r>
              <a:rPr lang="en-US" dirty="0">
                <a:hlinkClick r:id="rId2"/>
              </a:rPr>
              <a:t>https://mesonet.agron.iastate.edu</a:t>
            </a:r>
            <a:br>
              <a:rPr lang="en-US" dirty="0"/>
            </a:br>
            <a:r>
              <a:rPr lang="en-US" dirty="0"/>
              <a:t>“Info” Tab -&gt; Presentations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17" y="2747210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117347"/>
            <a:ext cx="4267200" cy="2286000"/>
          </a:xfrm>
        </p:spPr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akrherz@iastate.edu</a:t>
            </a:r>
          </a:p>
          <a:p>
            <a:r>
              <a:rPr lang="en-US" dirty="0"/>
              <a:t>515-451-9249</a:t>
            </a:r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30C7-920D-407F-AB4B-378B5E54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Philosophical: Why do weather stations exist?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EB82-B9E1-4B2B-8180-E9DBA320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Daryl’s top 5 reasons why:</a:t>
            </a:r>
          </a:p>
          <a:p>
            <a:pPr marL="514350" indent="-514350">
              <a:buAutoNum type="arabicPeriod"/>
            </a:pPr>
            <a:r>
              <a:rPr lang="en-US" dirty="0"/>
              <a:t>Gov: Support aviation (pressure &amp; wind are key to landing planes)</a:t>
            </a:r>
          </a:p>
          <a:p>
            <a:pPr marL="514350" indent="-514350">
              <a:buAutoNum type="arabicPeriod"/>
            </a:pPr>
            <a:r>
              <a:rPr lang="en-US" dirty="0"/>
              <a:t>Gov: Support climate monitoring (daily </a:t>
            </a:r>
            <a:r>
              <a:rPr lang="en-US" dirty="0" err="1"/>
              <a:t>precip</a:t>
            </a:r>
            <a:r>
              <a:rPr lang="en-US" dirty="0"/>
              <a:t>, hi/lo temps)</a:t>
            </a:r>
          </a:p>
          <a:p>
            <a:pPr marL="514350" indent="-514350">
              <a:buAutoNum type="arabicPeriod"/>
            </a:pPr>
            <a:r>
              <a:rPr lang="en-US" dirty="0"/>
              <a:t>Industry: Support operations (</a:t>
            </a:r>
            <a:r>
              <a:rPr lang="en-US" dirty="0" err="1"/>
              <a:t>ie</a:t>
            </a:r>
            <a:r>
              <a:rPr lang="en-US" dirty="0"/>
              <a:t> wind speed for cranes)</a:t>
            </a:r>
          </a:p>
          <a:p>
            <a:pPr marL="514350" indent="-514350">
              <a:buAutoNum type="arabicPeriod"/>
            </a:pPr>
            <a:r>
              <a:rPr lang="en-US" dirty="0"/>
              <a:t>Research: Intentional deployment to study phenomena</a:t>
            </a:r>
          </a:p>
          <a:p>
            <a:pPr marL="514350" indent="-514350">
              <a:buAutoNum type="arabicPeriod"/>
            </a:pPr>
            <a:r>
              <a:rPr lang="en-US" dirty="0"/>
              <a:t>Public</a:t>
            </a:r>
          </a:p>
          <a:p>
            <a:pPr marL="971550" lvl="1" indent="-514350">
              <a:buAutoNum type="arabicPeriod"/>
            </a:pPr>
            <a:r>
              <a:rPr lang="en-US" dirty="0"/>
              <a:t>All the above is not accurate for their house</a:t>
            </a:r>
          </a:p>
          <a:p>
            <a:pPr marL="971550" lvl="1" indent="-514350">
              <a:buAutoNum type="arabicPeriod"/>
            </a:pPr>
            <a:r>
              <a:rPr lang="en-US" dirty="0"/>
              <a:t>When my neighbor says they got 2 inches of rain, I want a higher number</a:t>
            </a:r>
          </a:p>
          <a:p>
            <a:pPr marL="971550" lvl="1" indent="-514350">
              <a:buAutoNum type="arabicPeriod"/>
            </a:pPr>
            <a:r>
              <a:rPr lang="en-US" dirty="0"/>
              <a:t>I am a hobbyist, like to tinker and want to know what is happening</a:t>
            </a:r>
          </a:p>
          <a:p>
            <a:pPr marL="971550" lvl="1" indent="-514350">
              <a:buAutoNum type="arabicPeriod"/>
            </a:pPr>
            <a:r>
              <a:rPr lang="en-US" dirty="0"/>
              <a:t>Support K-12 education</a:t>
            </a:r>
          </a:p>
        </p:txBody>
      </p:sp>
    </p:spTree>
    <p:extLst>
      <p:ext uri="{BB962C8B-B14F-4D97-AF65-F5344CB8AC3E}">
        <p14:creationId xmlns:p14="http://schemas.microsoft.com/office/powerpoint/2010/main" val="12050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E70C-2FAD-4392-A41C-1E78E7F7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only reason why weather stations exist: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742CC-9CE2-425E-86E6-389A851D73BA}"/>
              </a:ext>
            </a:extLst>
          </p:cNvPr>
          <p:cNvSpPr txBox="1"/>
          <p:nvPr/>
        </p:nvSpPr>
        <p:spPr>
          <a:xfrm>
            <a:off x="688076" y="2836120"/>
            <a:ext cx="10489475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/>
              <a:t>VARIABILITY!</a:t>
            </a:r>
          </a:p>
          <a:p>
            <a:pPr algn="ctr"/>
            <a:endParaRPr lang="en-US" sz="8800" dirty="0"/>
          </a:p>
          <a:p>
            <a:pPr algn="ctr"/>
            <a:r>
              <a:rPr lang="en-US" sz="2800" dirty="0"/>
              <a:t>Caution: If variability scares you, avert your eyes for the next few slides</a:t>
            </a:r>
          </a:p>
          <a:p>
            <a:pPr algn="ctr"/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02184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2057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ISU “Tall Towers” </a:t>
            </a:r>
            <a:r>
              <a:rPr lang="en-US" sz="2800" b="1" dirty="0">
                <a:solidFill>
                  <a:schemeClr val="accent2"/>
                </a:solidFill>
              </a:rPr>
              <a:t>1 second interval </a:t>
            </a:r>
            <a:r>
              <a:rPr lang="en-US" sz="2800" dirty="0"/>
              <a:t>Wind Speed [m/s]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105400"/>
            <a:ext cx="54554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0282" y="5534849"/>
            <a:ext cx="97971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Two sensors at same height, pointed in different directions from the tower. We also have 20 Hz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4191001"/>
            <a:ext cx="535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entire plot is just 40 seconds of data!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597A892-65DF-460A-B687-8ADD3627FAB5}"/>
              </a:ext>
            </a:extLst>
          </p:cNvPr>
          <p:cNvSpPr/>
          <p:nvPr/>
        </p:nvSpPr>
        <p:spPr>
          <a:xfrm>
            <a:off x="8785606" y="4315940"/>
            <a:ext cx="1295401" cy="20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CCE6C7-0DC1-4B9B-889C-3EFA80576571}"/>
              </a:ext>
            </a:extLst>
          </p:cNvPr>
          <p:cNvSpPr/>
          <p:nvPr/>
        </p:nvSpPr>
        <p:spPr>
          <a:xfrm rot="10800000">
            <a:off x="2133600" y="4283527"/>
            <a:ext cx="1295400" cy="200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Variability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Iowa Flood Center experiment with tipping buckets 3 feet apart</a:t>
            </a:r>
          </a:p>
          <a:p>
            <a:r>
              <a:rPr lang="en-US" dirty="0"/>
              <a:t>Found some cases of noticeable differences between these two gauges</a:t>
            </a:r>
          </a:p>
          <a:p>
            <a:r>
              <a:rPr lang="en-US" dirty="0"/>
              <a:t>In general case, which gauge is right?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91455"/>
            <a:ext cx="5181601" cy="3886201"/>
          </a:xfrm>
        </p:spPr>
      </p:pic>
      <p:sp>
        <p:nvSpPr>
          <p:cNvPr id="13" name="TextBox 12"/>
          <p:cNvSpPr txBox="1"/>
          <p:nvPr/>
        </p:nvSpPr>
        <p:spPr>
          <a:xfrm>
            <a:off x="4495801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1F4B-EDEB-4781-98CF-669A56F0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my most popular talks:</a:t>
            </a:r>
            <a:br>
              <a:rPr lang="en-US" dirty="0"/>
            </a:br>
            <a:r>
              <a:rPr lang="en-US" dirty="0"/>
              <a:t>An hour long, attempting to answer a simple 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9706C-393B-434A-AF10-701ED27438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320" y="1959429"/>
            <a:ext cx="5553181" cy="347073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306721-BED4-4864-8AAE-C6EFF4B7FA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1485" y="1959429"/>
            <a:ext cx="5553181" cy="34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8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1375</Words>
  <Application>Microsoft Office PowerPoint</Application>
  <PresentationFormat>Widescreen</PresentationFormat>
  <Paragraphs>207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Weather, Weather Stations, &amp; Management Decisions</vt:lpstr>
      <vt:lpstr>The motivation for my career!</vt:lpstr>
      <vt:lpstr>Unabridged Life History</vt:lpstr>
      <vt:lpstr>My goals for this talk today</vt:lpstr>
      <vt:lpstr>Philosophical: Why do weather stations exist? </vt:lpstr>
      <vt:lpstr>The only reason why weather stations exist:</vt:lpstr>
      <vt:lpstr>PowerPoint Presentation</vt:lpstr>
      <vt:lpstr>Precipitation Variability</vt:lpstr>
      <vt:lpstr>One of my most popular talks: An hour long, attempting to answer a simple Q</vt:lpstr>
      <vt:lpstr>The horrors of tipping bucket gauges</vt:lpstr>
      <vt:lpstr>Temperature Variability</vt:lpstr>
      <vt:lpstr>Soil Moisture Variability</vt:lpstr>
      <vt:lpstr>Accuracy, Precision, Representativity</vt:lpstr>
      <vt:lpstr>This is Excruciating Minutiae!!! Please, I just want to know the weather!</vt:lpstr>
      <vt:lpstr>PowerPoint Presentation</vt:lpstr>
      <vt:lpstr>Get this rain gauge, perhaps join CoCoRaHS</vt:lpstr>
      <vt:lpstr>PowerPoint Presentation</vt:lpstr>
      <vt:lpstr>Having said all that, let us collect all the weather station data we can find!</vt:lpstr>
      <vt:lpstr>Which network should I use?</vt:lpstr>
      <vt:lpstr>PowerPoint Presentation</vt:lpstr>
      <vt:lpstr>Monitoring Weather Variables to Inform Management Decisions</vt:lpstr>
      <vt:lpstr>What are Growing Degree Days (GDD)?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ISU Soil Moisture Caveats Galore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February vs August Wind Rose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Weather, Weather Stations, &amp; Management Decisions</dc:title>
  <dc:creator>Herzmann, Daryl E [AGRON]</dc:creator>
  <cp:lastModifiedBy>Herzmann, Daryl E [AGRON]</cp:lastModifiedBy>
  <cp:revision>18</cp:revision>
  <dcterms:created xsi:type="dcterms:W3CDTF">2022-02-15T13:54:59Z</dcterms:created>
  <dcterms:modified xsi:type="dcterms:W3CDTF">2022-02-22T14:29:13Z</dcterms:modified>
</cp:coreProperties>
</file>