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53"/>
  </p:notesMasterIdLst>
  <p:sldIdLst>
    <p:sldId id="256" r:id="rId4"/>
    <p:sldId id="257" r:id="rId5"/>
    <p:sldId id="286" r:id="rId6"/>
    <p:sldId id="287" r:id="rId7"/>
    <p:sldId id="258" r:id="rId8"/>
    <p:sldId id="306" r:id="rId9"/>
    <p:sldId id="305" r:id="rId10"/>
    <p:sldId id="302" r:id="rId11"/>
    <p:sldId id="307" r:id="rId12"/>
    <p:sldId id="290" r:id="rId13"/>
    <p:sldId id="308" r:id="rId14"/>
    <p:sldId id="260" r:id="rId15"/>
    <p:sldId id="261" r:id="rId16"/>
    <p:sldId id="262" r:id="rId17"/>
    <p:sldId id="263" r:id="rId18"/>
    <p:sldId id="289" r:id="rId19"/>
    <p:sldId id="265" r:id="rId20"/>
    <p:sldId id="291" r:id="rId21"/>
    <p:sldId id="267" r:id="rId22"/>
    <p:sldId id="268" r:id="rId23"/>
    <p:sldId id="269" r:id="rId24"/>
    <p:sldId id="270" r:id="rId25"/>
    <p:sldId id="273" r:id="rId26"/>
    <p:sldId id="292" r:id="rId27"/>
    <p:sldId id="271" r:id="rId28"/>
    <p:sldId id="272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93" r:id="rId37"/>
    <p:sldId id="294" r:id="rId38"/>
    <p:sldId id="295" r:id="rId39"/>
    <p:sldId id="296" r:id="rId40"/>
    <p:sldId id="281" r:id="rId41"/>
    <p:sldId id="282" r:id="rId42"/>
    <p:sldId id="297" r:id="rId43"/>
    <p:sldId id="298" r:id="rId44"/>
    <p:sldId id="283" r:id="rId45"/>
    <p:sldId id="300" r:id="rId46"/>
    <p:sldId id="299" r:id="rId47"/>
    <p:sldId id="301" r:id="rId48"/>
    <p:sldId id="304" r:id="rId49"/>
    <p:sldId id="303" r:id="rId50"/>
    <p:sldId id="284" r:id="rId51"/>
    <p:sldId id="285" r:id="rId5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6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587AB-64AC-403F-BB7B-14276E544222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E95ED-5BB8-4917-8FF3-12F8EC84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7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95ED-5BB8-4917-8FF3-12F8EC84C8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0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775355"/>
            <a:ext cx="65532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238500"/>
            <a:ext cx="65532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6237"/>
            <a:ext cx="7772400" cy="12241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6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9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1820"/>
            <a:ext cx="7772400" cy="12505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9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42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8820"/>
            <a:ext cx="4040188" cy="5344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3278"/>
            <a:ext cx="4040188" cy="3291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8820"/>
            <a:ext cx="4041775" cy="5344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3278"/>
            <a:ext cx="4041775" cy="3291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9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6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3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3"/>
            <a:ext cx="3008313" cy="9683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1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87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0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7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528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222"/>
            <a:ext cx="5486400" cy="6702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8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65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306"/>
            <a:ext cx="2057400" cy="48753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306"/>
            <a:ext cx="6019800" cy="48753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2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775355"/>
            <a:ext cx="65532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238500"/>
            <a:ext cx="65532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2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8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2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6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8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5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0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02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69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6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7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6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8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6E6FF2-7927-4792-BF76-979205461849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4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866"/>
            <a:ext cx="67818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333501"/>
            <a:ext cx="67818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IEM :: ISU Meteorology Fall 2013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7406"/>
            <a:ext cx="1905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ANSWER</a:t>
            </a:r>
            <a:r>
              <a:rPr lang="en-US" sz="1400" b="1" baseline="0" dirty="0" smtClean="0">
                <a:solidFill>
                  <a:schemeClr val="bg1"/>
                </a:solidFill>
              </a:rPr>
              <a:t>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82407164"/>
              </p:ext>
            </p:extLst>
          </p:nvPr>
        </p:nvGraphicFramePr>
        <p:xfrm>
          <a:off x="76200" y="405787"/>
          <a:ext cx="1752600" cy="505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609600"/>
              </a:tblGrid>
              <a:tr h="3386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Source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IEM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QC COOP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ASOS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ASOS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DSM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1.11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ASOS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DSM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Hr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0.33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ASOS 1min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0.36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SchoolNet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0.57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RWIS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 ?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5565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Lincoln Way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 ?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5565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Ada Hayden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0.93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5685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H2O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Trtment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0.47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CoCoRaHS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???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35565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ISUAG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AgFm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5198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0.53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082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EAC9-BE02-44C1-A171-97186648CF23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DB045-4708-405A-926F-9C9E559F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8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866"/>
            <a:ext cx="67818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333501"/>
            <a:ext cx="67818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IEM :: ISU Meteorology Fall 2013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81AAD-4832-4DC6-A856-CE165AACBC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7406"/>
            <a:ext cx="1905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MORE</a:t>
            </a:r>
            <a:r>
              <a:rPr lang="en-US" sz="1400" b="1" baseline="0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ANSWER</a:t>
            </a:r>
            <a:r>
              <a:rPr lang="en-US" sz="1400" b="1" baseline="0" dirty="0" smtClean="0">
                <a:solidFill>
                  <a:schemeClr val="bg1"/>
                </a:solidFill>
              </a:rPr>
              <a:t>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47070454"/>
              </p:ext>
            </p:extLst>
          </p:nvPr>
        </p:nvGraphicFramePr>
        <p:xfrm>
          <a:off x="76200" y="405787"/>
          <a:ext cx="1752600" cy="574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85800"/>
              </a:tblGrid>
              <a:tr h="3386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Source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DMX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1hr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DMX Storm 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Stage IV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0.22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NARR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0.19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TRMM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0.51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50800" marB="50800"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50800" marB="50800">
                    <a:noFill/>
                  </a:tcPr>
                </a:tc>
              </a:tr>
              <a:tr h="51989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50800" marB="5080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665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9501"/>
            <a:ext cx="7772400" cy="122413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5"/>
                </a:solidFill>
              </a:rPr>
              <a:t>How much did it rain </a:t>
            </a:r>
            <a:br>
              <a:rPr lang="en-US" sz="4800" dirty="0" smtClean="0">
                <a:solidFill>
                  <a:schemeClr val="accent5"/>
                </a:solidFill>
              </a:rPr>
            </a:br>
            <a:r>
              <a:rPr lang="en-US" sz="4800" dirty="0" smtClean="0">
                <a:solidFill>
                  <a:schemeClr val="accent5"/>
                </a:solidFill>
              </a:rPr>
              <a:t>in Ames</a:t>
            </a:r>
            <a:br>
              <a:rPr lang="en-US" sz="4800" dirty="0" smtClean="0">
                <a:solidFill>
                  <a:schemeClr val="accent5"/>
                </a:solidFill>
              </a:rPr>
            </a:br>
            <a:r>
              <a:rPr lang="en-US" sz="4800" dirty="0" smtClean="0">
                <a:solidFill>
                  <a:schemeClr val="accent5"/>
                </a:solidFill>
              </a:rPr>
              <a:t>on 25 June 2010?</a:t>
            </a:r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daryl</a:t>
            </a:r>
            <a:r>
              <a:rPr lang="en-US" dirty="0" smtClean="0"/>
              <a:t> </a:t>
            </a:r>
            <a:r>
              <a:rPr lang="en-US" dirty="0" err="1" smtClean="0"/>
              <a:t>herzmann</a:t>
            </a:r>
            <a:endParaRPr lang="en-US" dirty="0" smtClean="0"/>
          </a:p>
          <a:p>
            <a:r>
              <a:rPr lang="en-US" dirty="0" smtClean="0"/>
              <a:t>Department of Agronomy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48167"/>
            <a:ext cx="6299200" cy="52493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1" y="5143500"/>
            <a:ext cx="4798621" cy="508002"/>
            <a:chOff x="3429000" y="4585215"/>
            <a:chExt cx="4798621" cy="457202"/>
          </a:xfrm>
        </p:grpSpPr>
        <p:sp>
          <p:nvSpPr>
            <p:cNvPr id="4" name="TextBox 3"/>
            <p:cNvSpPr txBox="1"/>
            <p:nvPr/>
          </p:nvSpPr>
          <p:spPr>
            <a:xfrm>
              <a:off x="3429000" y="4629150"/>
              <a:ext cx="4798621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Current -&gt; RADAR -&gt; Composite Loop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  <p:sp>
        <p:nvSpPr>
          <p:cNvPr id="6" name="5-Point Star 5"/>
          <p:cNvSpPr/>
          <p:nvPr/>
        </p:nvSpPr>
        <p:spPr>
          <a:xfrm>
            <a:off x="4572000" y="2874986"/>
            <a:ext cx="152400" cy="254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18951" y="3115021"/>
            <a:ext cx="141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We are here!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would appear to be raining in Ames at midnight, oh joy!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3500"/>
            <a:ext cx="8026400" cy="6019800"/>
          </a:xfrm>
        </p:spPr>
      </p:pic>
    </p:spTree>
    <p:extLst>
      <p:ext uri="{BB962C8B-B14F-4D97-AF65-F5344CB8AC3E}">
        <p14:creationId xmlns:p14="http://schemas.microsoft.com/office/powerpoint/2010/main" val="35282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9" y="232834"/>
            <a:ext cx="8723243" cy="969249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962400" y="1926167"/>
            <a:ext cx="914400" cy="5080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9261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926167"/>
            <a:ext cx="3962400" cy="50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1926167"/>
            <a:ext cx="4267200" cy="50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434167"/>
            <a:ext cx="9144000" cy="328083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9" y="232834"/>
            <a:ext cx="8723243" cy="96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9" y="232834"/>
            <a:ext cx="8723243" cy="96924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43400" y="2333856"/>
            <a:ext cx="1066800" cy="8890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9" y="-3956325"/>
            <a:ext cx="8723243" cy="96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answer is…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79500"/>
            <a:ext cx="1905000" cy="455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740833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468873"/>
              </p:ext>
            </p:extLst>
          </p:nvPr>
        </p:nvGraphicFramePr>
        <p:xfrm>
          <a:off x="2057400" y="1248833"/>
          <a:ext cx="6858000" cy="125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828800"/>
                <a:gridCol w="1447800"/>
                <a:gridCol w="1447800"/>
                <a:gridCol w="1066800"/>
              </a:tblGrid>
              <a:tr h="5926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station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station_name</a:t>
                      </a:r>
                      <a:endParaRPr lang="en-US" sz="2000" b="1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day</a:t>
                      </a:r>
                      <a:endParaRPr lang="en-US" sz="2000" b="1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julianday</a:t>
                      </a:r>
                      <a:endParaRPr lang="en-US" sz="2000" b="1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precip</a:t>
                      </a:r>
                      <a:endParaRPr lang="en-US" sz="2000" b="1" dirty="0"/>
                    </a:p>
                  </a:txBody>
                  <a:tcPr marT="50800" marB="50800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IA0200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AMES-8_WSW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2010/06/25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176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T="50800" marB="50800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048000" y="5143500"/>
            <a:ext cx="4637744" cy="508002"/>
            <a:chOff x="3429000" y="4585215"/>
            <a:chExt cx="4637744" cy="457202"/>
          </a:xfrm>
        </p:grpSpPr>
        <p:sp>
          <p:nvSpPr>
            <p:cNvPr id="8" name="TextBox 7"/>
            <p:cNvSpPr txBox="1"/>
            <p:nvPr/>
          </p:nvSpPr>
          <p:spPr>
            <a:xfrm>
              <a:off x="3429000" y="4629150"/>
              <a:ext cx="4637744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COOP -&gt; Download QC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7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Whiskey Tango Foxtrot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79500"/>
            <a:ext cx="1905000" cy="455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740833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69269"/>
              </p:ext>
            </p:extLst>
          </p:nvPr>
        </p:nvGraphicFramePr>
        <p:xfrm>
          <a:off x="2057400" y="1248833"/>
          <a:ext cx="6858000" cy="125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981200"/>
                <a:gridCol w="1447800"/>
                <a:gridCol w="1219200"/>
                <a:gridCol w="1143000"/>
              </a:tblGrid>
              <a:tr h="5926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station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station_name</a:t>
                      </a:r>
                      <a:endParaRPr lang="en-US" sz="2000" b="1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day</a:t>
                      </a:r>
                      <a:endParaRPr lang="en-US" sz="2000" b="1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julianday</a:t>
                      </a:r>
                      <a:endParaRPr lang="en-US" sz="2000" b="1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precip</a:t>
                      </a:r>
                      <a:endParaRPr lang="en-US" sz="2000" b="1" dirty="0"/>
                    </a:p>
                  </a:txBody>
                  <a:tcPr marT="50800" marB="50800"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IA0200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AMES-8_WSW</a:t>
                      </a:r>
                      <a:endParaRPr lang="en-US" sz="20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2010/06/25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176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T="50800" marB="50800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048000" y="5143500"/>
            <a:ext cx="4637744" cy="508002"/>
            <a:chOff x="3429000" y="4585215"/>
            <a:chExt cx="4637744" cy="457202"/>
          </a:xfrm>
        </p:grpSpPr>
        <p:sp>
          <p:nvSpPr>
            <p:cNvPr id="8" name="TextBox 7"/>
            <p:cNvSpPr txBox="1"/>
            <p:nvPr/>
          </p:nvSpPr>
          <p:spPr>
            <a:xfrm>
              <a:off x="3429000" y="4629150"/>
              <a:ext cx="4637744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COOP -&gt; Download QC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  <p:sp>
        <p:nvSpPr>
          <p:cNvPr id="11" name="Line Callout 3 10"/>
          <p:cNvSpPr/>
          <p:nvPr/>
        </p:nvSpPr>
        <p:spPr>
          <a:xfrm>
            <a:off x="4267200" y="2942167"/>
            <a:ext cx="3200400" cy="1100667"/>
          </a:xfrm>
          <a:prstGeom prst="borderCallout3">
            <a:avLst>
              <a:gd name="adj1" fmla="val 18750"/>
              <a:gd name="adj2" fmla="val -8333"/>
              <a:gd name="adj3" fmla="val 35807"/>
              <a:gd name="adj4" fmla="val -20704"/>
              <a:gd name="adj5" fmla="val 1768"/>
              <a:gd name="adj6" fmla="val -28322"/>
              <a:gd name="adj7" fmla="val -35708"/>
              <a:gd name="adj8" fmla="val -1858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This is from the ISU Agronomy Farm, which is outside of Ames!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Cooperative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Once daily observations typically at 7 AM with 24 hour totals</a:t>
            </a:r>
          </a:p>
          <a:p>
            <a:r>
              <a:rPr lang="en-US" dirty="0" smtClean="0"/>
              <a:t>Precipitation is typically very high quality due to manual collection</a:t>
            </a:r>
          </a:p>
          <a:p>
            <a:r>
              <a:rPr lang="en-US" dirty="0" smtClean="0"/>
              <a:t>IEM’s “quality controlled” archive is provided by State Climatologist, who attempts to align data to calendar day!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79500"/>
            <a:ext cx="1905000" cy="455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Ames :: Automated Surface Observation System (ASOS)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418167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Callout 2 6"/>
          <p:cNvSpPr/>
          <p:nvPr/>
        </p:nvSpPr>
        <p:spPr>
          <a:xfrm>
            <a:off x="6934200" y="1397000"/>
            <a:ext cx="2057400" cy="1270000"/>
          </a:xfrm>
          <a:prstGeom prst="borderCallout2">
            <a:avLst>
              <a:gd name="adj1" fmla="val 105707"/>
              <a:gd name="adj2" fmla="val 48672"/>
              <a:gd name="adj3" fmla="val 124837"/>
              <a:gd name="adj4" fmla="val 38405"/>
              <a:gd name="adj5" fmla="val 106413"/>
              <a:gd name="adj6" fmla="val -4638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Precipitation is hourly accumulation since last rest at :53 after.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934200" y="3788833"/>
            <a:ext cx="2057400" cy="1270000"/>
          </a:xfrm>
          <a:prstGeom prst="borderCallout2">
            <a:avLst>
              <a:gd name="adj1" fmla="val -15163"/>
              <a:gd name="adj2" fmla="val 37561"/>
              <a:gd name="adj3" fmla="val -38641"/>
              <a:gd name="adj4" fmla="val 32125"/>
              <a:gd name="adj5" fmla="val -50108"/>
              <a:gd name="adj6" fmla="val -773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0.46” fell between 11:53 PM and 12:10 AM. So we don’t know!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" y="1079500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048000" y="5143500"/>
            <a:ext cx="4258282" cy="508002"/>
            <a:chOff x="3429000" y="4585215"/>
            <a:chExt cx="4258282" cy="457202"/>
          </a:xfrm>
        </p:grpSpPr>
        <p:sp>
          <p:nvSpPr>
            <p:cNvPr id="11" name="TextBox 10"/>
            <p:cNvSpPr txBox="1"/>
            <p:nvPr/>
          </p:nvSpPr>
          <p:spPr>
            <a:xfrm>
              <a:off x="3429000" y="4629150"/>
              <a:ext cx="4258282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ASOS -&gt; Download</a:t>
              </a: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20633"/>
              </p:ext>
            </p:extLst>
          </p:nvPr>
        </p:nvGraphicFramePr>
        <p:xfrm>
          <a:off x="1928191" y="1418167"/>
          <a:ext cx="4853610" cy="364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9"/>
                <a:gridCol w="2514600"/>
                <a:gridCol w="1295401"/>
              </a:tblGrid>
              <a:tr h="7201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station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valid (local </a:t>
                      </a:r>
                      <a:r>
                        <a:rPr lang="en-US" sz="2000" dirty="0" err="1" smtClean="0"/>
                        <a:t>timezone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p01i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72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AMW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2010-06-25</a:t>
                      </a:r>
                      <a:r>
                        <a:rPr lang="en-US" sz="2000" baseline="0" dirty="0" smtClean="0"/>
                        <a:t> 11:36 PM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72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AMW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2010-06-25 11:53 PM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0.13</a:t>
                      </a:r>
                      <a:endParaRPr lang="en-US" sz="2000" dirty="0"/>
                    </a:p>
                  </a:txBody>
                  <a:tcPr marT="50800" marB="50800">
                    <a:solidFill>
                      <a:srgbClr val="FFC000"/>
                    </a:solidFill>
                  </a:tcPr>
                </a:tc>
              </a:tr>
              <a:tr h="4172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AMW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2010-06-26</a:t>
                      </a:r>
                      <a:r>
                        <a:rPr lang="en-US" sz="2000" baseline="0" dirty="0" smtClean="0"/>
                        <a:t> 12:10 AM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0.46</a:t>
                      </a:r>
                      <a:endParaRPr lang="en-US" sz="2000" dirty="0"/>
                    </a:p>
                  </a:txBody>
                  <a:tcPr marT="50800" marB="50800">
                    <a:solidFill>
                      <a:srgbClr val="FFFF00"/>
                    </a:solidFill>
                  </a:tcPr>
                </a:tc>
              </a:tr>
              <a:tr h="4172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AMW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2010-06-26</a:t>
                      </a:r>
                      <a:r>
                        <a:rPr lang="en-US" sz="2000" baseline="0" dirty="0" smtClean="0"/>
                        <a:t> 12:33 AM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0.72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72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AMW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2010-06-26</a:t>
                      </a:r>
                      <a:r>
                        <a:rPr lang="en-US" sz="2000" baseline="0" dirty="0" smtClean="0"/>
                        <a:t> 12:43 AM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0.88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72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AMW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2010-06-26</a:t>
                      </a:r>
                      <a:r>
                        <a:rPr lang="en-US" sz="2000" baseline="0" dirty="0" smtClean="0"/>
                        <a:t> 12:53 AM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0.97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72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AMW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2010-06-26</a:t>
                      </a:r>
                      <a:r>
                        <a:rPr lang="en-US" sz="2000" baseline="0" dirty="0" smtClean="0"/>
                        <a:t> 12:59 AM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0.01</a:t>
                      </a:r>
                      <a:endParaRPr lang="en-US" sz="2000" dirty="0"/>
                    </a:p>
                  </a:txBody>
                  <a:tcPr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4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Anybody remember what happened that day?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Answer: </a:t>
            </a:r>
            <a:r>
              <a:rPr lang="en-US" dirty="0" smtClean="0">
                <a:solidFill>
                  <a:schemeClr val="accent5"/>
                </a:solidFill>
              </a:rPr>
              <a:t>NOTHING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5667"/>
            <a:ext cx="67818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ASOS</a:t>
            </a:r>
            <a:r>
              <a:rPr lang="en-US" dirty="0"/>
              <a:t> </a:t>
            </a:r>
            <a:r>
              <a:rPr lang="en-US" dirty="0" smtClean="0"/>
              <a:t>produces an explicit</a:t>
            </a:r>
            <a:br>
              <a:rPr lang="en-US" dirty="0" smtClean="0"/>
            </a:br>
            <a:r>
              <a:rPr lang="en-US" dirty="0" smtClean="0"/>
              <a:t>Daily Summary Message (DSM), our problems are solved!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6833"/>
            <a:ext cx="6781800" cy="334830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/>
              <a:t>KAMW </a:t>
            </a:r>
            <a:r>
              <a:rPr lang="en-US" sz="2400" dirty="0"/>
              <a:t>DS </a:t>
            </a:r>
            <a:r>
              <a:rPr lang="en-US" sz="2400" dirty="0" smtClean="0"/>
              <a:t>25/06 871615/610459//87/61</a:t>
            </a:r>
            <a:r>
              <a:rPr lang="en-US" sz="2400" dirty="0"/>
              <a:t>//</a:t>
            </a:r>
            <a:r>
              <a:rPr lang="en-US" sz="2400" dirty="0" smtClean="0"/>
              <a:t>9761919/</a:t>
            </a:r>
            <a:r>
              <a:rPr lang="en-US" sz="2400" b="1" dirty="0" smtClean="0"/>
              <a:t>111</a:t>
            </a:r>
            <a:r>
              <a:rPr lang="en-US" sz="2400" dirty="0" smtClean="0"/>
              <a:t>/00/00/00/00/00/00/00/00/00/00/00/00/00/00/00/00/00/00/00/00/00/00/33/78/87/01322222/36412227/13</a:t>
            </a:r>
            <a:r>
              <a:rPr lang="en-US" sz="2400" dirty="0"/>
              <a:t>=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1756833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ine Callout 2 7"/>
          <p:cNvSpPr/>
          <p:nvPr/>
        </p:nvSpPr>
        <p:spPr>
          <a:xfrm>
            <a:off x="4343400" y="1926167"/>
            <a:ext cx="2057400" cy="1270000"/>
          </a:xfrm>
          <a:prstGeom prst="borderCallout2">
            <a:avLst>
              <a:gd name="adj1" fmla="val 26576"/>
              <a:gd name="adj2" fmla="val 106643"/>
              <a:gd name="adj3" fmla="val 26576"/>
              <a:gd name="adj4" fmla="val 142753"/>
              <a:gd name="adj5" fmla="val 106414"/>
              <a:gd name="adj6" fmla="val 116618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“Daily” Total of 1.11 inches, case closed!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418167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90800" y="5143500"/>
            <a:ext cx="5802166" cy="508002"/>
            <a:chOff x="3429000" y="4585215"/>
            <a:chExt cx="5802166" cy="457202"/>
          </a:xfrm>
        </p:grpSpPr>
        <p:sp>
          <p:nvSpPr>
            <p:cNvPr id="9" name="TextBox 8"/>
            <p:cNvSpPr txBox="1"/>
            <p:nvPr/>
          </p:nvSpPr>
          <p:spPr>
            <a:xfrm>
              <a:off x="3429000" y="4629150"/>
              <a:ext cx="5802166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Current -&gt; NWS Text Archive -&gt; Enter DSMAMW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2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ASOS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Daily Summary Message (DSM)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5"/>
                </a:solidFill>
              </a:rPr>
              <a:t>Gotcha.  The daily summary message is for a 12 AM to 12 AM period in </a:t>
            </a:r>
            <a:r>
              <a:rPr lang="en-US" sz="2000" dirty="0" smtClean="0">
                <a:solidFill>
                  <a:srgbClr val="FFFF00"/>
                </a:solidFill>
              </a:rPr>
              <a:t>local standard time</a:t>
            </a:r>
            <a:r>
              <a:rPr lang="en-US" sz="2000" dirty="0" smtClean="0">
                <a:solidFill>
                  <a:schemeClr val="accent5"/>
                </a:solidFill>
              </a:rPr>
              <a:t>, so in daylight time, it is 1 AM to 1 AM!</a:t>
            </a:r>
            <a:endParaRPr lang="en-US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KAMW </a:t>
            </a:r>
            <a:r>
              <a:rPr lang="en-US" sz="2400" dirty="0"/>
              <a:t>DS </a:t>
            </a:r>
            <a:r>
              <a:rPr lang="en-US" sz="2400" dirty="0" smtClean="0"/>
              <a:t>25/06 871615/610459//87/61</a:t>
            </a:r>
            <a:r>
              <a:rPr lang="en-US" sz="2400" dirty="0"/>
              <a:t>//</a:t>
            </a:r>
            <a:r>
              <a:rPr lang="en-US" sz="2400" dirty="0" smtClean="0"/>
              <a:t>9761919/</a:t>
            </a:r>
            <a:r>
              <a:rPr lang="en-US" sz="2400" b="1" dirty="0" smtClean="0">
                <a:solidFill>
                  <a:srgbClr val="FFFF00"/>
                </a:solidFill>
              </a:rPr>
              <a:t>111</a:t>
            </a:r>
            <a:r>
              <a:rPr lang="en-US" sz="2400" dirty="0" smtClean="0"/>
              <a:t>/00/00/00/00/00/00/00/00/00/00/00/00/00/00/00/00/00/00/00/00/00/00/</a:t>
            </a:r>
            <a:r>
              <a:rPr lang="en-US" sz="2400" dirty="0" smtClean="0">
                <a:solidFill>
                  <a:srgbClr val="FFFF00"/>
                </a:solidFill>
              </a:rPr>
              <a:t>33</a:t>
            </a:r>
            <a:r>
              <a:rPr lang="en-US" sz="2400" dirty="0" smtClean="0"/>
              <a:t>/78/87/01322222/36412227/13</a:t>
            </a:r>
            <a:r>
              <a:rPr lang="en-US" sz="2400" dirty="0"/>
              <a:t>=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2095500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ine Callout 2 7"/>
          <p:cNvSpPr/>
          <p:nvPr/>
        </p:nvSpPr>
        <p:spPr>
          <a:xfrm>
            <a:off x="4724401" y="4212167"/>
            <a:ext cx="3352799" cy="740833"/>
          </a:xfrm>
          <a:prstGeom prst="borderCallout2">
            <a:avLst>
              <a:gd name="adj1" fmla="val 45695"/>
              <a:gd name="adj2" fmla="val -4489"/>
              <a:gd name="adj3" fmla="val 36284"/>
              <a:gd name="adj4" fmla="val -40581"/>
              <a:gd name="adj5" fmla="val -14133"/>
              <a:gd name="adj6" fmla="val -39618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11 PM to Midnight total: 0.33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756833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90800" y="5143500"/>
            <a:ext cx="5802166" cy="508002"/>
            <a:chOff x="3429000" y="4585215"/>
            <a:chExt cx="5802166" cy="457202"/>
          </a:xfrm>
        </p:grpSpPr>
        <p:sp>
          <p:nvSpPr>
            <p:cNvPr id="9" name="TextBox 8"/>
            <p:cNvSpPr txBox="1"/>
            <p:nvPr/>
          </p:nvSpPr>
          <p:spPr>
            <a:xfrm>
              <a:off x="3429000" y="4629150"/>
              <a:ext cx="5802166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Current -&gt; NWS Text Archive -&gt; Enter DSMAMW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0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550333"/>
            <a:ext cx="3657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ASOS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Minute Interval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137833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Callout 2 6"/>
          <p:cNvSpPr/>
          <p:nvPr/>
        </p:nvSpPr>
        <p:spPr>
          <a:xfrm>
            <a:off x="5867400" y="3280834"/>
            <a:ext cx="2971800" cy="1473384"/>
          </a:xfrm>
          <a:prstGeom prst="borderCallout2">
            <a:avLst>
              <a:gd name="adj1" fmla="val 62228"/>
              <a:gd name="adj2" fmla="val -3168"/>
              <a:gd name="adj3" fmla="val 111030"/>
              <a:gd name="adj4" fmla="val -8873"/>
              <a:gd name="adj5" fmla="val 111592"/>
              <a:gd name="adj6" fmla="val -2558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When did this 0.05” fall?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11:59 PM to 12:00 AM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or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12:00 AM to 12:01 AM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7996" y="2224021"/>
            <a:ext cx="2415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Get out your calculator.</a:t>
            </a:r>
          </a:p>
          <a:p>
            <a:pPr algn="ctr"/>
            <a:r>
              <a:rPr lang="en-US" dirty="0"/>
              <a:t>0.33” prior to </a:t>
            </a:r>
            <a:r>
              <a:rPr lang="en-US" dirty="0" smtClean="0"/>
              <a:t>12:00 AM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90800" y="5143500"/>
            <a:ext cx="5437194" cy="508002"/>
            <a:chOff x="3429000" y="4585215"/>
            <a:chExt cx="5437194" cy="457202"/>
          </a:xfrm>
        </p:grpSpPr>
        <p:sp>
          <p:nvSpPr>
            <p:cNvPr id="12" name="TextBox 11"/>
            <p:cNvSpPr txBox="1"/>
            <p:nvPr/>
          </p:nvSpPr>
          <p:spPr>
            <a:xfrm>
              <a:off x="3429000" y="4629150"/>
              <a:ext cx="5437194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ASOS -&gt; One Minute Download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77859"/>
              </p:ext>
            </p:extLst>
          </p:nvPr>
        </p:nvGraphicFramePr>
        <p:xfrm>
          <a:off x="2005804" y="78295"/>
          <a:ext cx="2947196" cy="498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143000"/>
                <a:gridCol w="889796"/>
              </a:tblGrid>
              <a:tr h="37048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Station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valid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precip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11:46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0.01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11:47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11:48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0.02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11:49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0.01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11:50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0.02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11:51</a:t>
                      </a:r>
                      <a:r>
                        <a:rPr lang="en-US" sz="1300" baseline="0" dirty="0" smtClean="0"/>
                        <a:t>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0.01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11:52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0.02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11:53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0.04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11:54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0.02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11:55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0.03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11:56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0.03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11:57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0.04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11:58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0.04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11:59 PM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0.05</a:t>
                      </a:r>
                      <a:endParaRPr lang="en-US" sz="1300" dirty="0"/>
                    </a:p>
                  </a:txBody>
                  <a:tcPr marT="50800" marB="50800"/>
                </a:tc>
              </a:tr>
              <a:tr h="307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AMW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12:00 AM</a:t>
                      </a:r>
                      <a:endParaRPr lang="en-US" sz="13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0.05</a:t>
                      </a:r>
                      <a:endParaRPr lang="en-US" sz="13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4" name="Right Brace 13"/>
          <p:cNvSpPr/>
          <p:nvPr/>
        </p:nvSpPr>
        <p:spPr>
          <a:xfrm>
            <a:off x="4876801" y="571500"/>
            <a:ext cx="861195" cy="3979333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 is neither!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ASOS timestamps are not exact at :00 seconds, but :23 seconds after.</a:t>
            </a:r>
          </a:p>
          <a:p>
            <a:r>
              <a:rPr lang="en-US" sz="2800" dirty="0" smtClean="0"/>
              <a:t>So 12:00 AM observation is a period from 11:59:24 PM to 12:00:23 AM</a:t>
            </a:r>
          </a:p>
          <a:p>
            <a:r>
              <a:rPr lang="en-US" sz="2800" dirty="0" smtClean="0"/>
              <a:t>So we’ll split the 0.05” report in half and round up!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2434167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" y="2095500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90800" y="5143500"/>
            <a:ext cx="5712398" cy="508002"/>
            <a:chOff x="3429000" y="4585215"/>
            <a:chExt cx="5712398" cy="457202"/>
          </a:xfrm>
        </p:grpSpPr>
        <p:sp>
          <p:nvSpPr>
            <p:cNvPr id="7" name="TextBox 6"/>
            <p:cNvSpPr txBox="1"/>
            <p:nvPr/>
          </p:nvSpPr>
          <p:spPr>
            <a:xfrm>
              <a:off x="3429000" y="4629150"/>
              <a:ext cx="5712398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ASOS -&gt; Note About </a:t>
              </a:r>
              <a:r>
                <a:rPr lang="en-US" dirty="0" err="1" smtClean="0"/>
                <a:t>Precip</a:t>
              </a:r>
              <a:r>
                <a:rPr lang="en-US" dirty="0" smtClean="0"/>
                <a:t> Timing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9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Daryl, this is more tedium than I care for.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put aside these issues going forward:</a:t>
            </a:r>
          </a:p>
          <a:p>
            <a:pPr lvl="1"/>
            <a:r>
              <a:rPr lang="en-US" dirty="0" smtClean="0"/>
              <a:t>Exact seconds timing of data</a:t>
            </a:r>
          </a:p>
          <a:p>
            <a:pPr lvl="1"/>
            <a:r>
              <a:rPr lang="en-US" dirty="0" smtClean="0"/>
              <a:t>Issues with tipping bucket latency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434167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KCCI-TV </a:t>
            </a:r>
            <a:r>
              <a:rPr lang="en-US" dirty="0" err="1" smtClean="0"/>
              <a:t>SchoolNet</a:t>
            </a:r>
            <a:r>
              <a:rPr lang="en-US" dirty="0" smtClean="0"/>
              <a:t> @ St Cecilia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815167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Callout 2 6"/>
          <p:cNvSpPr/>
          <p:nvPr/>
        </p:nvSpPr>
        <p:spPr>
          <a:xfrm>
            <a:off x="5772411" y="1164167"/>
            <a:ext cx="2971800" cy="1651000"/>
          </a:xfrm>
          <a:prstGeom prst="borderCallout2">
            <a:avLst>
              <a:gd name="adj1" fmla="val 62228"/>
              <a:gd name="adj2" fmla="val -3168"/>
              <a:gd name="adj3" fmla="val 184071"/>
              <a:gd name="adj4" fmla="val -15072"/>
              <a:gd name="adj5" fmla="val 184826"/>
              <a:gd name="adj6" fmla="val -3678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Data is streamed live to IEM, which places timestamps on the data.  So 0.57” reported was reported at midnight…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5772411" y="3450167"/>
            <a:ext cx="2971800" cy="1354667"/>
          </a:xfrm>
          <a:prstGeom prst="borderCallout2">
            <a:avLst>
              <a:gd name="adj1" fmla="val 62228"/>
              <a:gd name="adj2" fmla="val -3168"/>
              <a:gd name="adj3" fmla="val 110216"/>
              <a:gd name="adj4" fmla="val -14958"/>
              <a:gd name="adj5" fmla="val 115590"/>
              <a:gd name="adj6" fmla="val -40909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Actual reset came two minutes later as the logger clock on site is off!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2434167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72272"/>
              </p:ext>
            </p:extLst>
          </p:nvPr>
        </p:nvGraphicFramePr>
        <p:xfrm>
          <a:off x="2133600" y="1235786"/>
          <a:ext cx="2362200" cy="3907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43000"/>
              </a:tblGrid>
              <a:tr h="46158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datetime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pday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829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11:40</a:t>
                      </a:r>
                      <a:r>
                        <a:rPr lang="en-US" sz="1800" baseline="0" dirty="0" smtClean="0"/>
                        <a:t>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0.01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829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11:55</a:t>
                      </a:r>
                      <a:r>
                        <a:rPr lang="en-US" sz="1800" baseline="0" dirty="0" smtClean="0"/>
                        <a:t>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0.43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829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11:56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0.46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829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11:57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0.49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829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11:58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0.52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829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11:59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0.55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829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0.57</a:t>
                      </a:r>
                      <a:endParaRPr lang="en-US" sz="18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</a:tr>
              <a:tr h="3829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12:01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0.59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829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12:02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0.01</a:t>
                      </a:r>
                      <a:endParaRPr lang="en-US" sz="1800" dirty="0"/>
                    </a:p>
                  </a:txBody>
                  <a:tcPr marT="50800" marB="5080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201264" y="5143500"/>
            <a:ext cx="4723537" cy="508002"/>
            <a:chOff x="3429000" y="4585215"/>
            <a:chExt cx="4723537" cy="457202"/>
          </a:xfrm>
        </p:grpSpPr>
        <p:sp>
          <p:nvSpPr>
            <p:cNvPr id="11" name="TextBox 10"/>
            <p:cNvSpPr txBox="1"/>
            <p:nvPr/>
          </p:nvSpPr>
          <p:spPr>
            <a:xfrm>
              <a:off x="3429000" y="4629150"/>
              <a:ext cx="4723537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</a:t>
              </a:r>
              <a:r>
                <a:rPr lang="en-US" dirty="0" err="1" smtClean="0"/>
                <a:t>SchoolNet</a:t>
              </a:r>
              <a:r>
                <a:rPr lang="en-US" dirty="0" smtClean="0"/>
                <a:t> -&gt; Download</a:t>
              </a: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1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Ames Roadway Weather Information System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111500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" y="2772833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201263" y="5143500"/>
            <a:ext cx="4253024" cy="508002"/>
            <a:chOff x="3429000" y="4585215"/>
            <a:chExt cx="4253024" cy="457202"/>
          </a:xfrm>
        </p:grpSpPr>
        <p:sp>
          <p:nvSpPr>
            <p:cNvPr id="10" name="TextBox 9"/>
            <p:cNvSpPr txBox="1"/>
            <p:nvPr/>
          </p:nvSpPr>
          <p:spPr>
            <a:xfrm>
              <a:off x="3429000" y="4629150"/>
              <a:ext cx="4253024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RWIS -&gt; Download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27010"/>
              </p:ext>
            </p:extLst>
          </p:nvPr>
        </p:nvGraphicFramePr>
        <p:xfrm>
          <a:off x="2020163" y="1393333"/>
          <a:ext cx="2932837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037"/>
                <a:gridCol w="1066800"/>
              </a:tblGrid>
              <a:tr h="511548">
                <a:tc>
                  <a:txBody>
                    <a:bodyPr/>
                    <a:lstStyle/>
                    <a:p>
                      <a:r>
                        <a:rPr lang="en-US" sz="2700" dirty="0" err="1" smtClean="0"/>
                        <a:t>datetime</a:t>
                      </a:r>
                      <a:endParaRPr lang="en-US" sz="2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700" dirty="0" err="1" smtClean="0"/>
                        <a:t>pcpn</a:t>
                      </a:r>
                      <a:endParaRPr lang="en-US" sz="2700" dirty="0"/>
                    </a:p>
                  </a:txBody>
                  <a:tcPr marT="50800" marB="50800"/>
                </a:tc>
              </a:tr>
              <a:tr h="511548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11:22</a:t>
                      </a:r>
                      <a:r>
                        <a:rPr lang="en-US" sz="2700" baseline="0" dirty="0" smtClean="0"/>
                        <a:t> PM</a:t>
                      </a:r>
                      <a:endParaRPr lang="en-US" sz="2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0</a:t>
                      </a:r>
                      <a:endParaRPr lang="en-US" sz="2700" dirty="0"/>
                    </a:p>
                  </a:txBody>
                  <a:tcPr marT="50800" marB="50800"/>
                </a:tc>
              </a:tr>
              <a:tr h="511548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11:33</a:t>
                      </a:r>
                      <a:r>
                        <a:rPr lang="en-US" sz="2700" baseline="0" dirty="0" smtClean="0"/>
                        <a:t> PM</a:t>
                      </a:r>
                      <a:endParaRPr lang="en-US" sz="2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0</a:t>
                      </a:r>
                      <a:endParaRPr lang="en-US" sz="2700" dirty="0"/>
                    </a:p>
                  </a:txBody>
                  <a:tcPr marT="50800" marB="50800"/>
                </a:tc>
              </a:tr>
              <a:tr h="511548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11:43 PM</a:t>
                      </a:r>
                      <a:endParaRPr lang="en-US" sz="2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0</a:t>
                      </a:r>
                      <a:endParaRPr lang="en-US" sz="2700" dirty="0"/>
                    </a:p>
                  </a:txBody>
                  <a:tcPr marT="50800" marB="50800"/>
                </a:tc>
              </a:tr>
              <a:tr h="511548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11:52 PM</a:t>
                      </a:r>
                      <a:endParaRPr lang="en-US" sz="2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0</a:t>
                      </a:r>
                      <a:endParaRPr lang="en-US" sz="2700" dirty="0"/>
                    </a:p>
                  </a:txBody>
                  <a:tcPr marT="50800" marB="50800"/>
                </a:tc>
              </a:tr>
              <a:tr h="511548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12:06 AM</a:t>
                      </a:r>
                      <a:endParaRPr lang="en-US" sz="2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0</a:t>
                      </a:r>
                      <a:endParaRPr lang="en-US" sz="2700" dirty="0"/>
                    </a:p>
                  </a:txBody>
                  <a:tcPr marT="50800" marB="50800"/>
                </a:tc>
              </a:tr>
              <a:tr h="511548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12:12 AM</a:t>
                      </a:r>
                      <a:endParaRPr lang="en-US" sz="27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0</a:t>
                      </a:r>
                      <a:endParaRPr lang="en-US" sz="2700" dirty="0"/>
                    </a:p>
                  </a:txBody>
                  <a:tcPr marT="50800" marB="5080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1756833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Maintained by Iowa Department of</a:t>
            </a:r>
          </a:p>
          <a:p>
            <a:r>
              <a:rPr lang="en-US" dirty="0" smtClean="0"/>
              <a:t>Transportation.</a:t>
            </a:r>
          </a:p>
          <a:p>
            <a:endParaRPr lang="en-US" dirty="0"/>
          </a:p>
          <a:p>
            <a:r>
              <a:rPr lang="en-US" dirty="0" smtClean="0"/>
              <a:t>Some sites have an optical precipitation sensor. The Ames site does but did not report </a:t>
            </a:r>
            <a:r>
              <a:rPr lang="en-US" dirty="0" err="1" smtClean="0"/>
              <a:t>precip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8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USGS Squaw Creek at Lincoln Way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67100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3128433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66227"/>
              </p:ext>
            </p:extLst>
          </p:nvPr>
        </p:nvGraphicFramePr>
        <p:xfrm>
          <a:off x="1981201" y="1104900"/>
          <a:ext cx="3428999" cy="37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762000"/>
                <a:gridCol w="533400"/>
                <a:gridCol w="838200"/>
              </a:tblGrid>
              <a:tr h="39742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datetime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HG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PCI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PPH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11:00</a:t>
                      </a:r>
                      <a:r>
                        <a:rPr lang="en-US" sz="1800" baseline="0" dirty="0" smtClean="0"/>
                        <a:t>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2.51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11:15</a:t>
                      </a:r>
                      <a:r>
                        <a:rPr lang="en-US" sz="1800" baseline="0" dirty="0" smtClean="0"/>
                        <a:t>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2.51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11:30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2.51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11:45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2.51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2.56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12:15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2.84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12:30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3.05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12:45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3.15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1:00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3.14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</a:tr>
            </a:tbl>
          </a:graphicData>
        </a:graphic>
      </p:graphicFrame>
      <p:sp>
        <p:nvSpPr>
          <p:cNvPr id="8" name="Line Callout 2 7"/>
          <p:cNvSpPr/>
          <p:nvPr/>
        </p:nvSpPr>
        <p:spPr>
          <a:xfrm>
            <a:off x="6019800" y="1181100"/>
            <a:ext cx="2971800" cy="1651000"/>
          </a:xfrm>
          <a:prstGeom prst="borderCallout2">
            <a:avLst>
              <a:gd name="adj1" fmla="val 62228"/>
              <a:gd name="adj2" fmla="val -3168"/>
              <a:gd name="adj3" fmla="val 121195"/>
              <a:gd name="adj4" fmla="val -7380"/>
              <a:gd name="adj5" fmla="val 121950"/>
              <a:gd name="adj6" fmla="val -16715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While the sensor reported a change in stream flow (HG), the precipitation counter (PCI) and hourly precipitation (PPH) reported zero.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1264" y="5143500"/>
            <a:ext cx="4146071" cy="508002"/>
            <a:chOff x="3429000" y="4585215"/>
            <a:chExt cx="4146071" cy="457202"/>
          </a:xfrm>
        </p:grpSpPr>
        <p:sp>
          <p:nvSpPr>
            <p:cNvPr id="10" name="TextBox 9"/>
            <p:cNvSpPr txBox="1"/>
            <p:nvPr/>
          </p:nvSpPr>
          <p:spPr>
            <a:xfrm>
              <a:off x="3429000" y="4629150"/>
              <a:ext cx="4146071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DCP -&gt; Download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9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USGS Skunk River </a:t>
            </a:r>
            <a:br>
              <a:rPr lang="en-US" dirty="0" smtClean="0"/>
            </a:br>
            <a:r>
              <a:rPr lang="en-US" dirty="0" smtClean="0"/>
              <a:t>near Ada Hayden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831167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3509433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77623"/>
              </p:ext>
            </p:extLst>
          </p:nvPr>
        </p:nvGraphicFramePr>
        <p:xfrm>
          <a:off x="2209800" y="1418167"/>
          <a:ext cx="3810000" cy="37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762000"/>
                <a:gridCol w="990600"/>
              </a:tblGrid>
              <a:tr h="39742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datetime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HG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PCI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PPH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11:00</a:t>
                      </a:r>
                      <a:r>
                        <a:rPr lang="en-US" sz="1800" baseline="0" dirty="0" smtClean="0"/>
                        <a:t>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4.53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13.76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11:15</a:t>
                      </a:r>
                      <a:r>
                        <a:rPr lang="en-US" sz="1800" baseline="0" dirty="0" smtClean="0"/>
                        <a:t>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4.52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13.76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11:30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4.51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13.76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11:45 PM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4.55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14.04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4.61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14.69</a:t>
                      </a:r>
                      <a:endParaRPr lang="en-US" sz="18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0.93</a:t>
                      </a:r>
                      <a:endParaRPr lang="en-US" sz="18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12:15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4.64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14.89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12:30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4.64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15.05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12:45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4.66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15.12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1:00 AM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4.67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15.16</a:t>
                      </a:r>
                      <a:endParaRPr lang="en-US" sz="18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0.47</a:t>
                      </a:r>
                      <a:endParaRPr lang="en-US" sz="1800" dirty="0"/>
                    </a:p>
                  </a:txBody>
                  <a:tcPr marT="50800" marB="50800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201264" y="5143500"/>
            <a:ext cx="4146071" cy="508002"/>
            <a:chOff x="3429000" y="4585215"/>
            <a:chExt cx="4146071" cy="457202"/>
          </a:xfrm>
        </p:grpSpPr>
        <p:sp>
          <p:nvSpPr>
            <p:cNvPr id="9" name="TextBox 8"/>
            <p:cNvSpPr txBox="1"/>
            <p:nvPr/>
          </p:nvSpPr>
          <p:spPr>
            <a:xfrm>
              <a:off x="3429000" y="4629150"/>
              <a:ext cx="4146071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DCP -&gt; Download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  <p:sp>
        <p:nvSpPr>
          <p:cNvPr id="11" name="Line Callout 2 10"/>
          <p:cNvSpPr/>
          <p:nvPr/>
        </p:nvSpPr>
        <p:spPr>
          <a:xfrm>
            <a:off x="6629400" y="1562100"/>
            <a:ext cx="2127634" cy="1651000"/>
          </a:xfrm>
          <a:prstGeom prst="borderCallout2">
            <a:avLst>
              <a:gd name="adj1" fmla="val 62228"/>
              <a:gd name="adj2" fmla="val -3168"/>
              <a:gd name="adj3" fmla="val 115175"/>
              <a:gd name="adj4" fmla="val -7380"/>
              <a:gd name="adj5" fmla="val 117937"/>
              <a:gd name="adj6" fmla="val -21866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Whew, we have a station that appears to be working!</a:t>
            </a:r>
          </a:p>
        </p:txBody>
      </p:sp>
    </p:spTree>
    <p:extLst>
      <p:ext uri="{BB962C8B-B14F-4D97-AF65-F5344CB8AC3E}">
        <p14:creationId xmlns:p14="http://schemas.microsoft.com/office/powerpoint/2010/main" val="36532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USGS Skunk River near Water Treatment Plant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212167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3873500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77430"/>
              </p:ext>
            </p:extLst>
          </p:nvPr>
        </p:nvGraphicFramePr>
        <p:xfrm>
          <a:off x="2209800" y="1418167"/>
          <a:ext cx="3429000" cy="37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838200"/>
                <a:gridCol w="685800"/>
                <a:gridCol w="685800"/>
              </a:tblGrid>
              <a:tr h="39742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datetime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PCI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PPH</a:t>
                      </a:r>
                      <a:endParaRPr lang="en-US" sz="16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11:00</a:t>
                      </a:r>
                      <a:r>
                        <a:rPr lang="en-US" sz="1600" baseline="0" dirty="0" smtClean="0"/>
                        <a:t> PM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11.92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39.14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11:15</a:t>
                      </a:r>
                      <a:r>
                        <a:rPr lang="en-US" sz="1600" baseline="0" dirty="0" smtClean="0"/>
                        <a:t> PM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11.92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39.14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11:30 PM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11.92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39.14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11:45 PM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11.92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39.14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12:00 AM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11.96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39.61</a:t>
                      </a:r>
                      <a:endParaRPr lang="en-US" sz="16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0.47</a:t>
                      </a:r>
                      <a:endParaRPr lang="en-US" sz="18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12:15 AM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12.03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39.89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12:30 AM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12.2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40.02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12:45 AM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12.38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40.22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50800" marB="50800"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1:00 AM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12.57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40.3</a:t>
                      </a:r>
                      <a:endParaRPr lang="en-US" sz="16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0.79</a:t>
                      </a:r>
                      <a:endParaRPr lang="en-US" sz="1800" dirty="0"/>
                    </a:p>
                  </a:txBody>
                  <a:tcPr marT="50800" marB="50800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01264" y="5143500"/>
            <a:ext cx="4146071" cy="508002"/>
            <a:chOff x="3429000" y="4585215"/>
            <a:chExt cx="4146071" cy="457202"/>
          </a:xfrm>
        </p:grpSpPr>
        <p:sp>
          <p:nvSpPr>
            <p:cNvPr id="8" name="TextBox 7"/>
            <p:cNvSpPr txBox="1"/>
            <p:nvPr/>
          </p:nvSpPr>
          <p:spPr>
            <a:xfrm>
              <a:off x="3429000" y="4629150"/>
              <a:ext cx="4146071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DCP -&gt; Download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  <p:sp>
        <p:nvSpPr>
          <p:cNvPr id="11" name="Line Callout 2 10"/>
          <p:cNvSpPr/>
          <p:nvPr/>
        </p:nvSpPr>
        <p:spPr>
          <a:xfrm>
            <a:off x="6324600" y="1587500"/>
            <a:ext cx="2508634" cy="1651000"/>
          </a:xfrm>
          <a:prstGeom prst="borderCallout2">
            <a:avLst>
              <a:gd name="adj1" fmla="val 62228"/>
              <a:gd name="adj2" fmla="val -3168"/>
              <a:gd name="adj3" fmla="val 115175"/>
              <a:gd name="adj4" fmla="val -7380"/>
              <a:gd name="adj5" fmla="val 117937"/>
              <a:gd name="adj6" fmla="val -21866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Another site that appears to be working just fine!</a:t>
            </a:r>
          </a:p>
        </p:txBody>
      </p:sp>
    </p:spTree>
    <p:extLst>
      <p:ext uri="{BB962C8B-B14F-4D97-AF65-F5344CB8AC3E}">
        <p14:creationId xmlns:p14="http://schemas.microsoft.com/office/powerpoint/2010/main" val="36765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presentation about “Nothing”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confuse you: </a:t>
            </a:r>
          </a:p>
          <a:p>
            <a:pPr lvl="1"/>
            <a:r>
              <a:rPr lang="en-US" dirty="0" smtClean="0"/>
              <a:t>Provide over 18 answers to the posed question!!!</a:t>
            </a:r>
          </a:p>
          <a:p>
            <a:r>
              <a:rPr lang="en-US" dirty="0" smtClean="0"/>
              <a:t>To inform you:</a:t>
            </a:r>
          </a:p>
          <a:p>
            <a:pPr lvl="1"/>
            <a:r>
              <a:rPr lang="en-US" dirty="0" smtClean="0"/>
              <a:t>Highlight data made available by the Iowa Environmental </a:t>
            </a:r>
            <a:r>
              <a:rPr lang="en-US" dirty="0" err="1" smtClean="0"/>
              <a:t>Mesonet</a:t>
            </a:r>
            <a:endParaRPr lang="en-US" dirty="0" smtClean="0"/>
          </a:p>
          <a:p>
            <a:r>
              <a:rPr lang="en-US" dirty="0" smtClean="0"/>
              <a:t>To bore you:</a:t>
            </a:r>
          </a:p>
          <a:p>
            <a:pPr lvl="1"/>
            <a:r>
              <a:rPr lang="en-US" dirty="0" smtClean="0"/>
              <a:t>Go into the </a:t>
            </a:r>
            <a:r>
              <a:rPr lang="en-US" dirty="0"/>
              <a:t>e</a:t>
            </a:r>
            <a:r>
              <a:rPr lang="en-US" dirty="0" smtClean="0"/>
              <a:t>xcruciating minutiae of precipitation reporting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60676" y="3196165"/>
            <a:ext cx="2897524" cy="508002"/>
            <a:chOff x="3429000" y="4585215"/>
            <a:chExt cx="2897524" cy="457202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4629150"/>
              <a:ext cx="2897524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breadcrumb trail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4800600" y="3244982"/>
            <a:ext cx="609600" cy="12051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8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CoCoRaHS</a:t>
            </a:r>
            <a:r>
              <a:rPr lang="en-US" dirty="0" smtClean="0"/>
              <a:t> 24 Hour totals for morning of June 26th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33501"/>
            <a:ext cx="3797566" cy="3771194"/>
          </a:xfrm>
        </p:spPr>
      </p:pic>
      <p:sp>
        <p:nvSpPr>
          <p:cNvPr id="7" name="Rectangle 6"/>
          <p:cNvSpPr/>
          <p:nvPr/>
        </p:nvSpPr>
        <p:spPr>
          <a:xfrm>
            <a:off x="0" y="4550833"/>
            <a:ext cx="1905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" y="4212167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4600" y="15875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volunteers that report once daily, around 7 AM.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1264" y="5143500"/>
            <a:ext cx="4845365" cy="508002"/>
            <a:chOff x="3429000" y="4585215"/>
            <a:chExt cx="4845365" cy="457202"/>
          </a:xfrm>
        </p:grpSpPr>
        <p:sp>
          <p:nvSpPr>
            <p:cNvPr id="10" name="TextBox 9"/>
            <p:cNvSpPr txBox="1"/>
            <p:nvPr/>
          </p:nvSpPr>
          <p:spPr>
            <a:xfrm>
              <a:off x="3429000" y="4629150"/>
              <a:ext cx="4845365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Iowa </a:t>
              </a:r>
              <a:r>
                <a:rPr lang="en-US" dirty="0" err="1" smtClean="0"/>
                <a:t>CoCoRaHS</a:t>
              </a:r>
              <a:r>
                <a:rPr lang="en-US" dirty="0" smtClean="0"/>
                <a:t> -&gt; View Observations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2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ISUAG Station at </a:t>
            </a:r>
            <a:r>
              <a:rPr lang="en-US" dirty="0" err="1" smtClean="0"/>
              <a:t>AgFarm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889501"/>
            <a:ext cx="1905000" cy="825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4550833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35407"/>
              </p:ext>
            </p:extLst>
          </p:nvPr>
        </p:nvGraphicFramePr>
        <p:xfrm>
          <a:off x="2020162" y="1393332"/>
          <a:ext cx="3847238" cy="230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638"/>
                <a:gridCol w="1600200"/>
                <a:gridCol w="914400"/>
              </a:tblGrid>
              <a:tr h="511548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datetime</a:t>
                      </a:r>
                      <a:endParaRPr lang="en-US" sz="22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Hourly </a:t>
                      </a:r>
                      <a:r>
                        <a:rPr lang="en-US" sz="2200" dirty="0" err="1" smtClean="0"/>
                        <a:t>Precip</a:t>
                      </a:r>
                      <a:endParaRPr lang="en-US" sz="22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Flag</a:t>
                      </a:r>
                      <a:endParaRPr lang="en-US" sz="2200" dirty="0"/>
                    </a:p>
                  </a:txBody>
                  <a:tcPr marT="50800" marB="50800"/>
                </a:tc>
              </a:tr>
              <a:tr h="5115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11:00</a:t>
                      </a:r>
                      <a:r>
                        <a:rPr lang="en-US" sz="2200" baseline="0" dirty="0" smtClean="0"/>
                        <a:t> PM</a:t>
                      </a:r>
                      <a:endParaRPr lang="en-US" sz="22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</a:t>
                      </a:r>
                      <a:endParaRPr lang="en-US" sz="22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</a:tr>
              <a:tr h="5115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12:00</a:t>
                      </a:r>
                      <a:r>
                        <a:rPr lang="en-US" sz="2200" baseline="0" dirty="0" smtClean="0"/>
                        <a:t> AM</a:t>
                      </a:r>
                      <a:endParaRPr lang="en-US" sz="22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0.25</a:t>
                      </a:r>
                      <a:endParaRPr lang="en-US" sz="22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</a:t>
                      </a:r>
                      <a:endParaRPr lang="en-US" sz="22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</a:tr>
              <a:tr h="51154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01:00 AM</a:t>
                      </a:r>
                      <a:endParaRPr lang="en-US" sz="22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0.48</a:t>
                      </a:r>
                      <a:endParaRPr lang="en-US" sz="22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</a:t>
                      </a:r>
                      <a:endParaRPr lang="en-US" sz="2200" dirty="0"/>
                    </a:p>
                  </a:txBody>
                  <a:tcPr marT="50800" marB="5080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201263" y="5143500"/>
            <a:ext cx="4860690" cy="508002"/>
            <a:chOff x="3429000" y="4585215"/>
            <a:chExt cx="4860690" cy="457202"/>
          </a:xfrm>
        </p:grpSpPr>
        <p:sp>
          <p:nvSpPr>
            <p:cNvPr id="9" name="TextBox 8"/>
            <p:cNvSpPr txBox="1"/>
            <p:nvPr/>
          </p:nvSpPr>
          <p:spPr>
            <a:xfrm>
              <a:off x="3429000" y="4629150"/>
              <a:ext cx="4860690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ISUAG -&gt; Daily Download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  <p:sp>
        <p:nvSpPr>
          <p:cNvPr id="11" name="Line Callout 2 10"/>
          <p:cNvSpPr/>
          <p:nvPr/>
        </p:nvSpPr>
        <p:spPr>
          <a:xfrm>
            <a:off x="6324600" y="1587500"/>
            <a:ext cx="2508634" cy="1651000"/>
          </a:xfrm>
          <a:prstGeom prst="borderCallout2">
            <a:avLst>
              <a:gd name="adj1" fmla="val 34134"/>
              <a:gd name="adj2" fmla="val -2376"/>
              <a:gd name="adj3" fmla="val 65677"/>
              <a:gd name="adj4" fmla="val -6984"/>
              <a:gd name="adj5" fmla="val 65763"/>
              <a:gd name="adj6" fmla="val -14734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Precipitation data from this network is almost always estimated by High Plains Climate Center.</a:t>
            </a:r>
          </a:p>
        </p:txBody>
      </p:sp>
    </p:spTree>
    <p:extLst>
      <p:ext uri="{BB962C8B-B14F-4D97-AF65-F5344CB8AC3E}">
        <p14:creationId xmlns:p14="http://schemas.microsoft.com/office/powerpoint/2010/main" val="873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Honorable Mentions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319514"/>
              </p:ext>
            </p:extLst>
          </p:nvPr>
        </p:nvGraphicFramePr>
        <p:xfrm>
          <a:off x="2133600" y="1333500"/>
          <a:ext cx="5410200" cy="247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2209800"/>
              </a:tblGrid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Site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Precipitation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NRCS Scan Site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Offline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Agronomy</a:t>
                      </a:r>
                      <a:r>
                        <a:rPr lang="en-US" sz="2000" baseline="0" dirty="0" smtClean="0"/>
                        <a:t> Hall </a:t>
                      </a:r>
                      <a:r>
                        <a:rPr lang="en-US" sz="2000" baseline="0" dirty="0" err="1" smtClean="0"/>
                        <a:t>Wx</a:t>
                      </a:r>
                      <a:r>
                        <a:rPr lang="en-US" sz="2000" baseline="0" dirty="0" smtClean="0"/>
                        <a:t> Station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0.52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Agronomy</a:t>
                      </a:r>
                      <a:r>
                        <a:rPr lang="en-US" sz="2000" baseline="0" dirty="0" smtClean="0"/>
                        <a:t> Hall AMS Station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0.53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Dave Flory’s House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0.54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NLAE </a:t>
                      </a:r>
                      <a:r>
                        <a:rPr lang="en-US" sz="2000" dirty="0" err="1" smtClean="0"/>
                        <a:t>Beliot</a:t>
                      </a:r>
                      <a:r>
                        <a:rPr lang="en-US" sz="2000" dirty="0" smtClean="0"/>
                        <a:t> Station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0.52</a:t>
                      </a:r>
                      <a:endParaRPr lang="en-US" sz="2000" dirty="0"/>
                    </a:p>
                  </a:txBody>
                  <a:tcPr marT="50800" marB="50800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6200" y="4957233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201264" y="5143500"/>
            <a:ext cx="3111429" cy="508002"/>
            <a:chOff x="3429000" y="4585215"/>
            <a:chExt cx="3111429" cy="457202"/>
          </a:xfrm>
        </p:grpSpPr>
        <p:sp>
          <p:nvSpPr>
            <p:cNvPr id="8" name="TextBox 7"/>
            <p:cNvSpPr txBox="1"/>
            <p:nvPr/>
          </p:nvSpPr>
          <p:spPr>
            <a:xfrm>
              <a:off x="3429000" y="4629150"/>
              <a:ext cx="3111429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Networks -&gt; Other 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2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Halftime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we definitively answered the initial question yet? </a:t>
            </a:r>
            <a:r>
              <a:rPr lang="en-US" dirty="0" smtClean="0">
                <a:solidFill>
                  <a:schemeClr val="accent5"/>
                </a:solidFill>
              </a:rPr>
              <a:t>-No</a:t>
            </a:r>
          </a:p>
          <a:p>
            <a:r>
              <a:rPr lang="en-US" dirty="0" smtClean="0"/>
              <a:t>Individual station data is yucky, so we produce gridded analyses to make pretty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2286000" y="1248833"/>
            <a:ext cx="2286000" cy="20320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RAdio</a:t>
            </a:r>
            <a:r>
              <a:rPr lang="en-US" dirty="0" smtClean="0"/>
              <a:t> Detection And Ranging (RADAR)</a:t>
            </a:r>
            <a:endParaRPr lang="en-US" dirty="0"/>
          </a:p>
        </p:txBody>
      </p:sp>
      <p:pic>
        <p:nvPicPr>
          <p:cNvPr id="36" name="Content Placeholder 3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32" y="2534990"/>
            <a:ext cx="859536" cy="1368213"/>
          </a:xfrm>
        </p:spPr>
      </p:pic>
      <p:sp>
        <p:nvSpPr>
          <p:cNvPr id="39" name="Content Placeholder 3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National Weather Service RADAR is an effective tool at seeing raindrops, birds, bugs, planes, and wind turbines.</a:t>
            </a:r>
          </a:p>
          <a:p>
            <a:r>
              <a:rPr lang="en-US" b="1" i="1" dirty="0" smtClean="0">
                <a:solidFill>
                  <a:schemeClr val="accent5"/>
                </a:solidFill>
              </a:rPr>
              <a:t>RADAR does not observe precipitation!</a:t>
            </a:r>
          </a:p>
          <a:p>
            <a:r>
              <a:rPr lang="en-US" dirty="0" smtClean="0"/>
              <a:t>RADAR measures power returned, which is put into equations to estimate precipitation.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09600" y="2603500"/>
            <a:ext cx="609600" cy="1778000"/>
            <a:chOff x="609600" y="2343150"/>
            <a:chExt cx="609600" cy="16002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698874" y="2863476"/>
              <a:ext cx="215526" cy="10798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4"/>
            </p:cNvCxnSpPr>
            <p:nvPr/>
          </p:nvCxnSpPr>
          <p:spPr>
            <a:xfrm>
              <a:off x="914400" y="2952750"/>
              <a:ext cx="165474" cy="990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609600" y="2343150"/>
              <a:ext cx="609600" cy="609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1800" y="1672167"/>
            <a:ext cx="533400" cy="908261"/>
            <a:chOff x="2971800" y="1504950"/>
            <a:chExt cx="533400" cy="817435"/>
          </a:xfrm>
        </p:grpSpPr>
        <p:sp>
          <p:nvSpPr>
            <p:cNvPr id="25" name="Oval 24"/>
            <p:cNvSpPr/>
            <p:nvPr/>
          </p:nvSpPr>
          <p:spPr>
            <a:xfrm>
              <a:off x="2971800" y="180975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38500" y="2154663"/>
              <a:ext cx="228600" cy="167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52800" y="1733550"/>
              <a:ext cx="1524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00400" y="1504950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79874" y="2487250"/>
            <a:ext cx="367926" cy="863724"/>
            <a:chOff x="1079874" y="2238525"/>
            <a:chExt cx="367926" cy="777352"/>
          </a:xfrm>
        </p:grpSpPr>
        <p:sp>
          <p:nvSpPr>
            <p:cNvPr id="30" name="Arc 29"/>
            <p:cNvSpPr/>
            <p:nvPr/>
          </p:nvSpPr>
          <p:spPr>
            <a:xfrm>
              <a:off x="1079874" y="2322385"/>
              <a:ext cx="291726" cy="541091"/>
            </a:xfrm>
            <a:prstGeom prst="arc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1143000" y="2238525"/>
              <a:ext cx="304800" cy="777352"/>
            </a:xfrm>
            <a:prstGeom prst="arc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flipH="1" flipV="1">
            <a:off x="2514600" y="1654480"/>
            <a:ext cx="838200" cy="812187"/>
            <a:chOff x="1079874" y="2238525"/>
            <a:chExt cx="367926" cy="777352"/>
          </a:xfrm>
        </p:grpSpPr>
        <p:sp>
          <p:nvSpPr>
            <p:cNvPr id="34" name="Arc 33"/>
            <p:cNvSpPr/>
            <p:nvPr/>
          </p:nvSpPr>
          <p:spPr>
            <a:xfrm>
              <a:off x="1079874" y="2322385"/>
              <a:ext cx="291726" cy="541091"/>
            </a:xfrm>
            <a:prstGeom prst="arc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1143000" y="2238525"/>
              <a:ext cx="304800" cy="777352"/>
            </a:xfrm>
            <a:prstGeom prst="arc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09601" y="4652137"/>
            <a:ext cx="3102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 Bird: Public Domain USGOV</a:t>
            </a:r>
          </a:p>
          <a:p>
            <a:r>
              <a:rPr lang="en-US" dirty="0" smtClean="0"/>
              <a:t>Turbine: CCSA by </a:t>
            </a:r>
            <a:r>
              <a:rPr lang="en-US" dirty="0" err="1" smtClean="0"/>
              <a:t>lukipuk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03500"/>
            <a:ext cx="1219200" cy="1354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586" y="2170618"/>
            <a:ext cx="84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85877E-8 L 0.16181 -0.09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3.45359E-7 L -0.17083 0.10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5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is above our heads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164167"/>
            <a:ext cx="8305800" cy="37711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Des Moines RADAR “beam” is about 1,000 feet above the ground over Ames.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4648200" y="2010835"/>
            <a:ext cx="4038600" cy="14393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~30 seconds for drop to reach the ground</a:t>
            </a:r>
          </a:p>
          <a:p>
            <a:r>
              <a:rPr lang="en-US" dirty="0" smtClean="0"/>
              <a:t>Does not account for drift </a:t>
            </a:r>
          </a:p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438400" y="2264833"/>
            <a:ext cx="2286000" cy="10160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46474" y="4212167"/>
            <a:ext cx="215526" cy="3314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4212167"/>
            <a:ext cx="165474" cy="3314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" y="3569855"/>
            <a:ext cx="609600" cy="6423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19200" y="3111500"/>
            <a:ext cx="1219200" cy="67733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-2514600" y="4543571"/>
            <a:ext cx="6096000" cy="1615930"/>
          </a:xfrm>
          <a:prstGeom prst="arc">
            <a:avLst>
              <a:gd name="adj1" fmla="val 16200000"/>
              <a:gd name="adj2" fmla="val 213542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00400" y="3280834"/>
            <a:ext cx="0" cy="12627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720" y="2349500"/>
            <a:ext cx="1928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EM wave </a:t>
            </a:r>
            <a:r>
              <a:rPr lang="en-US" dirty="0"/>
              <a:t>goes out at </a:t>
            </a:r>
            <a:r>
              <a:rPr lang="en-US" dirty="0" smtClean="0"/>
              <a:t>0.5° elevation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4237" y="4817798"/>
            <a:ext cx="210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Earth curves away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52801" y="3569855"/>
            <a:ext cx="137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Drops have to survive trip to  ground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9574" y="4787277"/>
            <a:ext cx="142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Tumblr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windexwaker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15147"/>
            <a:ext cx="2476754" cy="20670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3250168"/>
            <a:ext cx="84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07"/>
            <a:ext cx="9129386" cy="55073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40833"/>
            <a:ext cx="5029200" cy="95250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US" dirty="0" smtClean="0"/>
              <a:t>Courant Number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56834"/>
            <a:ext cx="4038600" cy="3771194"/>
          </a:xfrm>
          <a:solidFill>
            <a:schemeClr val="bg1">
              <a:alpha val="79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Time step / Grid needs to be large enough to prevent storms from skipping over grid cells</a:t>
            </a:r>
          </a:p>
          <a:p>
            <a:pPr lvl="1"/>
            <a:r>
              <a:rPr lang="en-US" dirty="0" smtClean="0"/>
              <a:t>1km grid spacing</a:t>
            </a:r>
          </a:p>
          <a:p>
            <a:pPr lvl="1"/>
            <a:r>
              <a:rPr lang="en-US" dirty="0" smtClean="0"/>
              <a:t>5 minute time step</a:t>
            </a:r>
          </a:p>
          <a:p>
            <a:pPr lvl="1"/>
            <a:r>
              <a:rPr lang="en-US" dirty="0" smtClean="0"/>
              <a:t>Max speed: 1000/300 = 3.3 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RADAR caveats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Recall our recent discussion of ASOS providing four different answers to one question.</a:t>
            </a:r>
          </a:p>
          <a:p>
            <a:r>
              <a:rPr lang="en-US" dirty="0" smtClean="0"/>
              <a:t>Guess what, RADAR does the same!</a:t>
            </a:r>
          </a:p>
          <a:p>
            <a:pPr lvl="1"/>
            <a:r>
              <a:rPr lang="en-US" dirty="0" smtClean="0"/>
              <a:t>Most rainfall </a:t>
            </a:r>
            <a:r>
              <a:rPr lang="en-US" dirty="0"/>
              <a:t>p</a:t>
            </a:r>
            <a:r>
              <a:rPr lang="en-US" dirty="0" smtClean="0"/>
              <a:t>roducts are </a:t>
            </a:r>
            <a:r>
              <a:rPr lang="en-US" dirty="0"/>
              <a:t>4</a:t>
            </a:r>
            <a:r>
              <a:rPr lang="en-US" dirty="0" smtClean="0"/>
              <a:t> bit data! 16 levels</a:t>
            </a:r>
          </a:p>
          <a:p>
            <a:pPr lvl="1"/>
            <a:r>
              <a:rPr lang="en-US" dirty="0" smtClean="0"/>
              <a:t>The timing of 1 hour total precipitation product is nebulous at best.</a:t>
            </a:r>
          </a:p>
          <a:p>
            <a:pPr lvl="1"/>
            <a:r>
              <a:rPr lang="en-US" dirty="0" smtClean="0"/>
              <a:t>Different rainfall products are not directly comparable.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3500"/>
            <a:ext cx="6705600" cy="5588000"/>
          </a:xfrm>
        </p:spPr>
      </p:pic>
      <p:sp>
        <p:nvSpPr>
          <p:cNvPr id="10" name="Rectangle 9"/>
          <p:cNvSpPr/>
          <p:nvPr/>
        </p:nvSpPr>
        <p:spPr>
          <a:xfrm>
            <a:off x="0" y="1079500"/>
            <a:ext cx="1905000" cy="463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6200" y="740833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01263" y="5143500"/>
            <a:ext cx="2668616" cy="508002"/>
            <a:chOff x="3429000" y="4585215"/>
            <a:chExt cx="2668616" cy="457202"/>
          </a:xfrm>
        </p:grpSpPr>
        <p:sp>
          <p:nvSpPr>
            <p:cNvPr id="6" name="TextBox 5"/>
            <p:cNvSpPr txBox="1"/>
            <p:nvPr/>
          </p:nvSpPr>
          <p:spPr>
            <a:xfrm>
              <a:off x="3429000" y="4629150"/>
              <a:ext cx="2668616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GIS -&gt; Rainfall 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3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3500"/>
            <a:ext cx="6705600" cy="5588000"/>
          </a:xfrm>
        </p:spPr>
      </p:pic>
      <p:sp>
        <p:nvSpPr>
          <p:cNvPr id="3" name="Rectangle 2"/>
          <p:cNvSpPr/>
          <p:nvPr/>
        </p:nvSpPr>
        <p:spPr>
          <a:xfrm>
            <a:off x="0" y="1524002"/>
            <a:ext cx="1905000" cy="4190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1185334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01263" y="5143500"/>
            <a:ext cx="2668616" cy="508002"/>
            <a:chOff x="3429000" y="4585215"/>
            <a:chExt cx="2668616" cy="457202"/>
          </a:xfrm>
        </p:grpSpPr>
        <p:sp>
          <p:nvSpPr>
            <p:cNvPr id="6" name="TextBox 5"/>
            <p:cNvSpPr txBox="1"/>
            <p:nvPr/>
          </p:nvSpPr>
          <p:spPr>
            <a:xfrm>
              <a:off x="3429000" y="4629150"/>
              <a:ext cx="2668616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GIS -&gt; Rainfall 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0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Environmental </a:t>
            </a:r>
            <a:r>
              <a:rPr lang="en-US" dirty="0" err="1" smtClean="0"/>
              <a:t>Mesonet</a:t>
            </a:r>
            <a:r>
              <a:rPr lang="en-US" dirty="0" smtClean="0"/>
              <a:t> (IEM)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36348"/>
            <a:ext cx="4038598" cy="336549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ISU Agronomy data collection effort since 2001.</a:t>
            </a:r>
          </a:p>
          <a:p>
            <a:r>
              <a:rPr lang="en-US" dirty="0" smtClean="0"/>
              <a:t>Most trafficked ISU research website.</a:t>
            </a:r>
          </a:p>
          <a:p>
            <a:r>
              <a:rPr lang="en-US" dirty="0" smtClean="0"/>
              <a:t>Our website is a confusing collection of rabbit holes.</a:t>
            </a:r>
          </a:p>
          <a:p>
            <a:r>
              <a:rPr lang="en-US" dirty="0" smtClean="0"/>
              <a:t>We are data pigs.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Ray </a:t>
            </a:r>
            <a:r>
              <a:rPr lang="en-US" dirty="0" err="1" smtClean="0"/>
              <a:t>Arritt</a:t>
            </a:r>
            <a:r>
              <a:rPr lang="en-US" dirty="0" smtClean="0"/>
              <a:t>, supervisor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Levels (in inches)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8138566"/>
              </p:ext>
            </p:extLst>
          </p:nvPr>
        </p:nvGraphicFramePr>
        <p:xfrm>
          <a:off x="457200" y="1762478"/>
          <a:ext cx="4038600" cy="32963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Data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Trace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1.8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2.0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3.0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4.0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6.0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1.3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8.0</a:t>
                      </a:r>
                      <a:endParaRPr lang="en-US" sz="2000" dirty="0"/>
                    </a:p>
                  </a:txBody>
                  <a:tcPr marT="50800" marB="50800"/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0098110"/>
              </p:ext>
            </p:extLst>
          </p:nvPr>
        </p:nvGraphicFramePr>
        <p:xfrm>
          <a:off x="4648200" y="1762478"/>
          <a:ext cx="4038600" cy="32963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Data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3.0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Trace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4.0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5.0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6.0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8.0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10.0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2.0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12.0</a:t>
                      </a:r>
                      <a:endParaRPr lang="en-US" sz="2000" dirty="0"/>
                    </a:p>
                  </a:txBody>
                  <a:tcPr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</a:t>
                      </a:r>
                      <a:endParaRPr lang="en-US" sz="2000" dirty="0"/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15.0</a:t>
                      </a:r>
                      <a:endParaRPr lang="en-US" sz="2000" dirty="0"/>
                    </a:p>
                  </a:txBody>
                  <a:tcPr marT="50800" marB="5080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122545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One Hour Precipitation Bins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124387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Storm Total Precipitation Bins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1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NCEP Stage IV Precipitation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 mosaicked dataset combining manual quality control, RADAR data, and point observations.</a:t>
            </a:r>
          </a:p>
          <a:p>
            <a:r>
              <a:rPr lang="en-US" dirty="0" smtClean="0"/>
              <a:t>Caveat: Hourly data is rarely quality controlled!</a:t>
            </a:r>
          </a:p>
          <a:p>
            <a:r>
              <a:rPr lang="en-US" dirty="0" smtClean="0"/>
              <a:t>The best product is a 24 hour total between 12 UTC and 12 UTC (7 AM), not calendar day!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01263" y="5143500"/>
            <a:ext cx="3757760" cy="508002"/>
            <a:chOff x="3429000" y="4585215"/>
            <a:chExt cx="3757760" cy="457202"/>
          </a:xfrm>
        </p:grpSpPr>
        <p:sp>
          <p:nvSpPr>
            <p:cNvPr id="6" name="TextBox 5"/>
            <p:cNvSpPr txBox="1"/>
            <p:nvPr/>
          </p:nvSpPr>
          <p:spPr>
            <a:xfrm>
              <a:off x="3429000" y="4629150"/>
              <a:ext cx="3757760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Archive -&gt; Browse Archive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1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3500"/>
            <a:ext cx="6705599" cy="5588000"/>
          </a:xfrm>
        </p:spPr>
      </p:pic>
      <p:sp>
        <p:nvSpPr>
          <p:cNvPr id="3" name="Rectangle 2"/>
          <p:cNvSpPr/>
          <p:nvPr/>
        </p:nvSpPr>
        <p:spPr>
          <a:xfrm>
            <a:off x="0" y="1926167"/>
            <a:ext cx="1905000" cy="4190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1587500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Reanalysis (NARR)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Retrospective combination model and data assimilation dating back to 1 Jan 1979</a:t>
            </a:r>
          </a:p>
          <a:p>
            <a:r>
              <a:rPr lang="en-US" dirty="0" smtClean="0"/>
              <a:t>3 hour interval data</a:t>
            </a:r>
          </a:p>
          <a:p>
            <a:r>
              <a:rPr lang="en-US" dirty="0" smtClean="0"/>
              <a:t>32 km grid spacing</a:t>
            </a:r>
          </a:p>
          <a:p>
            <a:pPr lvl="1"/>
            <a:r>
              <a:rPr lang="en-US" dirty="0" smtClean="0"/>
              <a:t>Ames fits within one grid cell.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37748" y="5143500"/>
            <a:ext cx="4772653" cy="508002"/>
            <a:chOff x="3429000" y="4585215"/>
            <a:chExt cx="4772653" cy="457202"/>
          </a:xfrm>
        </p:grpSpPr>
        <p:sp>
          <p:nvSpPr>
            <p:cNvPr id="6" name="TextBox 5"/>
            <p:cNvSpPr txBox="1"/>
            <p:nvPr/>
          </p:nvSpPr>
          <p:spPr>
            <a:xfrm>
              <a:off x="3429000" y="4629150"/>
              <a:ext cx="4772653" cy="3323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31520" rtlCol="0">
              <a:spAutoFit/>
            </a:bodyPr>
            <a:lstStyle/>
            <a:p>
              <a:r>
                <a:rPr lang="en-US" dirty="0" smtClean="0"/>
                <a:t>Link: Archive -&gt; NARR NCDC NOMADS Site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2" y="4585215"/>
              <a:ext cx="597878" cy="45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1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3501"/>
            <a:ext cx="6705599" cy="5587999"/>
          </a:xfrm>
        </p:spPr>
      </p:pic>
      <p:sp>
        <p:nvSpPr>
          <p:cNvPr id="3" name="Rectangle 2"/>
          <p:cNvSpPr/>
          <p:nvPr/>
        </p:nvSpPr>
        <p:spPr>
          <a:xfrm>
            <a:off x="0" y="2391835"/>
            <a:ext cx="1905000" cy="4190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2010833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3501"/>
            <a:ext cx="6705598" cy="5587999"/>
          </a:xfrm>
        </p:spPr>
      </p:pic>
      <p:sp>
        <p:nvSpPr>
          <p:cNvPr id="3" name="Rectangle 2"/>
          <p:cNvSpPr/>
          <p:nvPr/>
        </p:nvSpPr>
        <p:spPr>
          <a:xfrm>
            <a:off x="0" y="2815168"/>
            <a:ext cx="1905000" cy="4190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2434167"/>
            <a:ext cx="1752600" cy="33866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answer is….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769442"/>
              </p:ext>
            </p:extLst>
          </p:nvPr>
        </p:nvGraphicFramePr>
        <p:xfrm>
          <a:off x="228600" y="1028700"/>
          <a:ext cx="8915400" cy="330522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447800"/>
                <a:gridCol w="781050"/>
                <a:gridCol w="1504950"/>
                <a:gridCol w="723900"/>
                <a:gridCol w="1409700"/>
                <a:gridCol w="914400"/>
                <a:gridCol w="1219200"/>
                <a:gridCol w="914400"/>
              </a:tblGrid>
              <a:tr h="58268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5"/>
                          </a:solidFill>
                        </a:rPr>
                        <a:t>IEM</a:t>
                      </a:r>
                      <a:r>
                        <a:rPr lang="en-US" sz="1600" b="1" baseline="0" dirty="0" smtClean="0">
                          <a:solidFill>
                            <a:schemeClr val="accent5"/>
                          </a:solidFill>
                        </a:rPr>
                        <a:t> QC COOP</a:t>
                      </a:r>
                      <a:endParaRPr lang="en-US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accent5"/>
                          </a:solidFill>
                        </a:rPr>
                        <a:t>SchoolNet</a:t>
                      </a:r>
                      <a:endParaRPr 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accent5"/>
                          </a:solidFill>
                        </a:rPr>
                        <a:t>CoCoRaHS</a:t>
                      </a:r>
                      <a:endParaRPr 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???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/>
                          </a:solidFill>
                        </a:rPr>
                        <a:t>Stage IV</a:t>
                      </a:r>
                      <a:endParaRPr 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0.22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</a:tr>
              <a:tr h="70323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/>
                          </a:solidFill>
                        </a:rPr>
                        <a:t>ASOS</a:t>
                      </a:r>
                      <a:endParaRPr 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/>
                          </a:solidFill>
                        </a:rPr>
                        <a:t>RWIS</a:t>
                      </a:r>
                      <a:endParaRPr 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 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5"/>
                          </a:solidFill>
                        </a:rPr>
                        <a:t>ISUAG</a:t>
                      </a:r>
                      <a:r>
                        <a:rPr lang="en-US" sz="1800" b="1" baseline="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accent5"/>
                          </a:solidFill>
                        </a:rPr>
                        <a:t>AgFm</a:t>
                      </a:r>
                      <a:endParaRPr lang="en-US" sz="18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5"/>
                          </a:solidFill>
                        </a:rPr>
                        <a:t>NARR</a:t>
                      </a:r>
                      <a:endParaRPr lang="en-US" sz="28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0.19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</a:tr>
              <a:tr h="70323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/>
                          </a:solidFill>
                        </a:rPr>
                        <a:t>ASOS</a:t>
                      </a:r>
                      <a:r>
                        <a:rPr lang="en-US" sz="2000" b="1" baseline="0" dirty="0" smtClean="0">
                          <a:solidFill>
                            <a:schemeClr val="accent5"/>
                          </a:solidFill>
                        </a:rPr>
                        <a:t> DSM</a:t>
                      </a:r>
                      <a:endParaRPr 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1.11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5"/>
                          </a:solidFill>
                        </a:rPr>
                        <a:t>Lincoln Way</a:t>
                      </a:r>
                      <a:endParaRPr lang="en-US" sz="18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 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/>
                          </a:solidFill>
                        </a:rPr>
                        <a:t>Others</a:t>
                      </a:r>
                      <a:endParaRPr 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0.53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5"/>
                          </a:solidFill>
                        </a:rPr>
                        <a:t>TRMM</a:t>
                      </a:r>
                      <a:endParaRPr lang="en-US" sz="28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0.51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</a:tr>
              <a:tr h="58268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5"/>
                          </a:solidFill>
                        </a:rPr>
                        <a:t>ASOS</a:t>
                      </a:r>
                      <a:r>
                        <a:rPr lang="en-US" sz="1600" b="1" baseline="0" dirty="0" smtClean="0">
                          <a:solidFill>
                            <a:schemeClr val="accent5"/>
                          </a:solidFill>
                        </a:rPr>
                        <a:t> DSM </a:t>
                      </a:r>
                      <a:r>
                        <a:rPr lang="en-US" sz="1600" b="1" baseline="0" dirty="0" err="1" smtClean="0">
                          <a:solidFill>
                            <a:schemeClr val="accent5"/>
                          </a:solidFill>
                        </a:rPr>
                        <a:t>Hr</a:t>
                      </a:r>
                      <a:endParaRPr lang="en-US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0.33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5"/>
                          </a:solidFill>
                        </a:rPr>
                        <a:t>Ada Hayden</a:t>
                      </a:r>
                      <a:endParaRPr lang="en-US" sz="18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0.93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/>
                          </a:solidFill>
                        </a:rPr>
                        <a:t>DMX</a:t>
                      </a:r>
                      <a:r>
                        <a:rPr lang="en-US" sz="2000" b="1" baseline="0" dirty="0" smtClean="0">
                          <a:solidFill>
                            <a:schemeClr val="accent5"/>
                          </a:solidFill>
                        </a:rPr>
                        <a:t> 1hr</a:t>
                      </a:r>
                      <a:endParaRPr 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</a:tr>
              <a:tr h="73337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/>
                          </a:solidFill>
                        </a:rPr>
                        <a:t>ASOS 1min</a:t>
                      </a:r>
                      <a:endParaRPr 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0.36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5"/>
                          </a:solidFill>
                        </a:rPr>
                        <a:t>H2O </a:t>
                      </a:r>
                      <a:r>
                        <a:rPr lang="en-US" sz="1800" b="1" dirty="0" err="1" smtClean="0">
                          <a:solidFill>
                            <a:schemeClr val="accent5"/>
                          </a:solidFill>
                        </a:rPr>
                        <a:t>Trtment</a:t>
                      </a:r>
                      <a:endParaRPr lang="en-US" sz="18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0.47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5"/>
                          </a:solidFill>
                        </a:rPr>
                        <a:t>DMX Storm T</a:t>
                      </a:r>
                      <a:endParaRPr lang="en-US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4545568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We simply average and get: </a:t>
            </a:r>
            <a:r>
              <a:rPr lang="en-US" sz="2400" dirty="0" smtClean="0"/>
              <a:t>0.36176470588</a:t>
            </a:r>
            <a:r>
              <a:rPr lang="en-US" sz="2400" dirty="0" smtClean="0">
                <a:solidFill>
                  <a:srgbClr val="FFFF00"/>
                </a:solidFill>
              </a:rPr>
              <a:t> inches!  What precision!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 your application and source of precipitation data before using it.</a:t>
            </a:r>
          </a:p>
          <a:p>
            <a:r>
              <a:rPr lang="en-US" dirty="0" smtClean="0"/>
              <a:t>The hope is that irregularities at small time scales even out in time.</a:t>
            </a:r>
          </a:p>
          <a:p>
            <a:r>
              <a:rPr lang="en-US" dirty="0" smtClean="0"/>
              <a:t>If you think Meteorologists are always wrong, none of this mattered to you!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18" y="1333500"/>
            <a:ext cx="3548563" cy="3771900"/>
          </a:xfrm>
        </p:spPr>
      </p:pic>
    </p:spTree>
    <p:extLst>
      <p:ext uri="{BB962C8B-B14F-4D97-AF65-F5344CB8AC3E}">
        <p14:creationId xmlns:p14="http://schemas.microsoft.com/office/powerpoint/2010/main" val="23629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sure to be with us next time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Was it cloudy at sunrise on 15 November 2003?</a:t>
            </a:r>
          </a:p>
          <a:p>
            <a:r>
              <a:rPr lang="en-US" dirty="0" smtClean="0"/>
              <a:t>What was the air temperature at 4 PM on 10 February 2013?</a:t>
            </a:r>
          </a:p>
          <a:p>
            <a:r>
              <a:rPr lang="en-US" dirty="0" smtClean="0"/>
              <a:t>Will it ever rain in Ames again?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87765"/>
            <a:ext cx="4038600" cy="3063369"/>
          </a:xfrm>
        </p:spPr>
      </p:pic>
      <p:sp>
        <p:nvSpPr>
          <p:cNvPr id="8" name="TextBox 7"/>
          <p:cNvSpPr txBox="1"/>
          <p:nvPr/>
        </p:nvSpPr>
        <p:spPr>
          <a:xfrm>
            <a:off x="4495800" y="4991100"/>
            <a:ext cx="439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DVD of The Rocky &amp; Bullwinkle Show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91000" y="1587501"/>
            <a:ext cx="35397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Daryl </a:t>
            </a:r>
            <a:r>
              <a:rPr lang="en-US" sz="3200" dirty="0" smtClean="0">
                <a:latin typeface="Times New Roman" pitchFamily="18" charset="0"/>
              </a:rPr>
              <a:t>Herzmann</a:t>
            </a:r>
          </a:p>
          <a:p>
            <a:r>
              <a:rPr lang="en-US" sz="3200" dirty="0" smtClean="0">
                <a:latin typeface="Times New Roman" pitchFamily="18" charset="0"/>
              </a:rPr>
              <a:t>3015 Agronomy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</a:rPr>
              <a:t>515.294.5978</a:t>
            </a:r>
          </a:p>
          <a:p>
            <a:r>
              <a:rPr lang="en-US" sz="3200" dirty="0" smtClean="0">
                <a:latin typeface="Times New Roman" pitchFamily="18" charset="0"/>
              </a:rPr>
              <a:t>akrherz@iastate.edu</a:t>
            </a:r>
            <a:br>
              <a:rPr lang="en-US" sz="3200" dirty="0" smtClean="0">
                <a:latin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</a:rPr>
              <a:t>@</a:t>
            </a:r>
            <a:r>
              <a:rPr lang="en-US" sz="3200" dirty="0" err="1" smtClean="0">
                <a:latin typeface="Times New Roman" pitchFamily="18" charset="0"/>
              </a:rPr>
              <a:t>akrherz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5" name="Picture 6" descr="tuxmexica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910167"/>
            <a:ext cx="3505200" cy="4572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927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447800" y="1776237"/>
            <a:ext cx="6553200" cy="12241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How much </a:t>
            </a:r>
            <a:r>
              <a:rPr lang="en-US" dirty="0" smtClean="0">
                <a:solidFill>
                  <a:srgbClr val="FFFF00"/>
                </a:solidFill>
              </a:rPr>
              <a:t>did it rain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in Ames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/>
                </a:solidFill>
              </a:rPr>
              <a:t>on 25 June 2010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Line Callout 3 7"/>
          <p:cNvSpPr/>
          <p:nvPr/>
        </p:nvSpPr>
        <p:spPr>
          <a:xfrm>
            <a:off x="1981200" y="486833"/>
            <a:ext cx="1981200" cy="677333"/>
          </a:xfrm>
          <a:prstGeom prst="borderCallout3">
            <a:avLst>
              <a:gd name="adj1" fmla="val 43207"/>
              <a:gd name="adj2" fmla="val -6326"/>
              <a:gd name="adj3" fmla="val 44837"/>
              <a:gd name="adj4" fmla="val -16165"/>
              <a:gd name="adj5" fmla="val 100000"/>
              <a:gd name="adj6" fmla="val -16667"/>
              <a:gd name="adj7" fmla="val 179811"/>
              <a:gd name="adj8" fmla="val 20764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Quantitative, Yes we can do that!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Line Callout 3 8"/>
          <p:cNvSpPr/>
          <p:nvPr/>
        </p:nvSpPr>
        <p:spPr>
          <a:xfrm>
            <a:off x="5410200" y="347870"/>
            <a:ext cx="1981200" cy="900963"/>
          </a:xfrm>
          <a:prstGeom prst="borderCallout3">
            <a:avLst>
              <a:gd name="adj1" fmla="val 33459"/>
              <a:gd name="adj2" fmla="val 107051"/>
              <a:gd name="adj3" fmla="val 33459"/>
              <a:gd name="adj4" fmla="val 136845"/>
              <a:gd name="adj5" fmla="val 161287"/>
              <a:gd name="adj6" fmla="val 136845"/>
              <a:gd name="adj7" fmla="val 158973"/>
              <a:gd name="adj8" fmla="val 7946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Good, the past!  We should know what happened.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Line Callout 3 9"/>
          <p:cNvSpPr/>
          <p:nvPr/>
        </p:nvSpPr>
        <p:spPr>
          <a:xfrm>
            <a:off x="1371600" y="3619500"/>
            <a:ext cx="2362200" cy="186266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64822"/>
              <a:gd name="adj6" fmla="val -15825"/>
              <a:gd name="adj7" fmla="val -63272"/>
              <a:gd name="adj8" fmla="val 99025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Central Post Office?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Incorporated Polygon?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Airport?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Flory’s House?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Line Callout 3 10"/>
          <p:cNvSpPr/>
          <p:nvPr/>
        </p:nvSpPr>
        <p:spPr>
          <a:xfrm>
            <a:off x="5486400" y="3958167"/>
            <a:ext cx="2895600" cy="135466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9239"/>
              <a:gd name="adj6" fmla="val -16825"/>
              <a:gd name="adj7" fmla="val -42744"/>
              <a:gd name="adj8" fmla="val -28559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UTC Day?</a:t>
            </a:r>
          </a:p>
          <a:p>
            <a:pPr algn="ctr"/>
            <a:r>
              <a:rPr lang="en-US" dirty="0" smtClean="0">
                <a:solidFill>
                  <a:schemeClr val="accent5"/>
                </a:solidFill>
              </a:rPr>
              <a:t>Calendar Day?</a:t>
            </a:r>
          </a:p>
          <a:p>
            <a:pPr algn="ctr"/>
            <a:r>
              <a:rPr lang="en-US" dirty="0" smtClean="0">
                <a:solidFill>
                  <a:schemeClr val="accent5"/>
                </a:solidFill>
              </a:rPr>
              <a:t>Daylight Hours?</a:t>
            </a:r>
          </a:p>
          <a:p>
            <a:pPr algn="ctr"/>
            <a:r>
              <a:rPr lang="en-US" dirty="0" smtClean="0">
                <a:solidFill>
                  <a:schemeClr val="accent5"/>
                </a:solidFill>
              </a:rPr>
              <a:t>Some 24 Hour period?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precipitation?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“the action or process of precipitating a substance from a solution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So “water”, in any phase, leaving the air and delivered to the ground</a:t>
            </a:r>
          </a:p>
          <a:p>
            <a:r>
              <a:rPr lang="en-US" dirty="0" smtClean="0"/>
              <a:t>Dew is a form of precipitation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81000" y="1257300"/>
            <a:ext cx="3733800" cy="20320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76780" y="1680634"/>
            <a:ext cx="871220" cy="908261"/>
            <a:chOff x="2971800" y="1504950"/>
            <a:chExt cx="533400" cy="817435"/>
          </a:xfrm>
        </p:grpSpPr>
        <p:sp>
          <p:nvSpPr>
            <p:cNvPr id="7" name="Oval 6"/>
            <p:cNvSpPr/>
            <p:nvPr/>
          </p:nvSpPr>
          <p:spPr>
            <a:xfrm>
              <a:off x="2971800" y="180975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38500" y="2154663"/>
              <a:ext cx="228600" cy="167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1733550"/>
              <a:ext cx="1524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00400" y="1504950"/>
              <a:ext cx="152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3400" y="4762500"/>
            <a:ext cx="3733800" cy="30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5151" y="47302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Ground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103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2025 L -0.00226 0.425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2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precipitation?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8" y="1333500"/>
            <a:ext cx="3264144" cy="37719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67200" y="1333500"/>
            <a:ext cx="4572000" cy="3865363"/>
          </a:xfrm>
        </p:spPr>
        <p:txBody>
          <a:bodyPr>
            <a:noAutofit/>
          </a:bodyPr>
          <a:lstStyle/>
          <a:p>
            <a:r>
              <a:rPr lang="en-US" sz="2000" dirty="0" smtClean="0"/>
              <a:t>Manual gauge</a:t>
            </a:r>
          </a:p>
          <a:p>
            <a:pPr lvl="1"/>
            <a:r>
              <a:rPr lang="en-US" sz="1600" dirty="0" smtClean="0"/>
              <a:t>Official NWS gauge has an 8 inch diameter opening and 0.01 inch precision</a:t>
            </a:r>
          </a:p>
          <a:p>
            <a:pPr lvl="1"/>
            <a:r>
              <a:rPr lang="en-US" sz="1600" dirty="0" smtClean="0"/>
              <a:t>Nearly all sites are once per day reporting</a:t>
            </a:r>
          </a:p>
          <a:p>
            <a:r>
              <a:rPr lang="en-US" sz="2000" dirty="0" smtClean="0"/>
              <a:t>Automated gauge</a:t>
            </a:r>
          </a:p>
          <a:p>
            <a:pPr lvl="1"/>
            <a:r>
              <a:rPr lang="en-US" sz="1600" dirty="0" smtClean="0"/>
              <a:t>Typically 0.01 inch precision, but many caveats</a:t>
            </a:r>
          </a:p>
          <a:p>
            <a:r>
              <a:rPr lang="en-US" sz="2000" dirty="0" smtClean="0"/>
              <a:t>Neighbor Extrapolation</a:t>
            </a:r>
          </a:p>
          <a:p>
            <a:pPr lvl="1"/>
            <a:r>
              <a:rPr lang="en-US" sz="1600" dirty="0" smtClean="0"/>
              <a:t>“My neighbor got 3 inches last night and I got a bit less than that, so I got 2.5 inches”</a:t>
            </a:r>
          </a:p>
          <a:p>
            <a:r>
              <a:rPr lang="en-US" sz="2000" dirty="0" smtClean="0"/>
              <a:t>Precipitation is a flux: amount of stuff per unit area per some amount of time </a:t>
            </a:r>
          </a:p>
          <a:p>
            <a:pPr lvl="1"/>
            <a:r>
              <a:rPr lang="en-US" sz="1600" dirty="0" smtClean="0"/>
              <a:t>Typically express as an accumulated depth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198864"/>
            <a:ext cx="350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http://i4weather.net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Tipping Bucket Rain Gauge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6" y="1333500"/>
            <a:ext cx="3489007" cy="37719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Each tip is 0.01 inch</a:t>
            </a:r>
          </a:p>
          <a:p>
            <a:r>
              <a:rPr lang="en-US" dirty="0" smtClean="0"/>
              <a:t>Some are “heated” to melt frozen </a:t>
            </a:r>
            <a:r>
              <a:rPr lang="en-US" dirty="0" err="1" smtClean="0"/>
              <a:t>precip</a:t>
            </a:r>
            <a:r>
              <a:rPr lang="en-US" dirty="0" smtClean="0"/>
              <a:t> in funnel</a:t>
            </a:r>
          </a:p>
          <a:p>
            <a:r>
              <a:rPr lang="en-US" dirty="0" smtClean="0"/>
              <a:t>Intense rainfall rates ~2.5 inches/</a:t>
            </a:r>
            <a:r>
              <a:rPr lang="en-US" dirty="0" err="1" smtClean="0"/>
              <a:t>hr</a:t>
            </a:r>
            <a:r>
              <a:rPr lang="en-US" dirty="0" smtClean="0"/>
              <a:t> lead to under-reporting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198864"/>
            <a:ext cx="400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 from http://weather.about.com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4003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Enough introduction, let us have at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tsBmAP92XNc5sY7Jyme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Zkl9Ozl2OdbqSjBYrUpY"/>
</p:tagLst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1853</Words>
  <Application>Microsoft Office PowerPoint</Application>
  <PresentationFormat>On-screen Show (16:10)</PresentationFormat>
  <Paragraphs>508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Custom Design</vt:lpstr>
      <vt:lpstr>1_Office Theme</vt:lpstr>
      <vt:lpstr>How much did it rain  in Ames on 25 June 2010?</vt:lpstr>
      <vt:lpstr>Anybody remember what happened that day?</vt:lpstr>
      <vt:lpstr>A presentation about “Nothing” Goals</vt:lpstr>
      <vt:lpstr>Iowa Environmental Mesonet (IEM)</vt:lpstr>
      <vt:lpstr>How much did it rain  in Ames on 25 June 2010?</vt:lpstr>
      <vt:lpstr>What is precipitation?</vt:lpstr>
      <vt:lpstr>How do we measure precipitation?</vt:lpstr>
      <vt:lpstr>Tipping Bucket Rain Gauge</vt:lpstr>
      <vt:lpstr>Enough introduction, let us have at it.</vt:lpstr>
      <vt:lpstr>PowerPoint Presentation</vt:lpstr>
      <vt:lpstr>It would appear to be raining in Ames at midnight, oh joy!</vt:lpstr>
      <vt:lpstr>PowerPoint Presentation</vt:lpstr>
      <vt:lpstr>PowerPoint Presentation</vt:lpstr>
      <vt:lpstr>PowerPoint Presentation</vt:lpstr>
      <vt:lpstr>PowerPoint Presentation</vt:lpstr>
      <vt:lpstr>And the answer is…</vt:lpstr>
      <vt:lpstr>Whiskey Tango Foxtrot</vt:lpstr>
      <vt:lpstr>NWS Cooperative Network</vt:lpstr>
      <vt:lpstr>Ames :: Automated Surface Observation System (ASOS)</vt:lpstr>
      <vt:lpstr>ASOS produces an explicit Daily Summary Message (DSM), our problems are solved!</vt:lpstr>
      <vt:lpstr>ASOS  Daily Summary Message (DSM)</vt:lpstr>
      <vt:lpstr>ASOS  One Minute Interval Data</vt:lpstr>
      <vt:lpstr>Answer is neither!</vt:lpstr>
      <vt:lpstr>Daryl, this is more tedium than I care for.</vt:lpstr>
      <vt:lpstr>KCCI-TV SchoolNet @ St Cecilia</vt:lpstr>
      <vt:lpstr>Ames Roadway Weather Information System</vt:lpstr>
      <vt:lpstr>USGS Squaw Creek at Lincoln Way</vt:lpstr>
      <vt:lpstr>USGS Skunk River  near Ada Hayden</vt:lpstr>
      <vt:lpstr>USGS Skunk River near Water Treatment Plant</vt:lpstr>
      <vt:lpstr>CoCoRaHS 24 Hour totals for morning of June 26th</vt:lpstr>
      <vt:lpstr>ISUAG Station at AgFarm</vt:lpstr>
      <vt:lpstr>Honorable Mentions</vt:lpstr>
      <vt:lpstr>Halftime Report</vt:lpstr>
      <vt:lpstr>RAdio Detection And Ranging (RADAR)</vt:lpstr>
      <vt:lpstr>RADAR is above our heads</vt:lpstr>
      <vt:lpstr>Courant Number</vt:lpstr>
      <vt:lpstr>Even more RADAR caveats</vt:lpstr>
      <vt:lpstr>PowerPoint Presentation</vt:lpstr>
      <vt:lpstr>PowerPoint Presentation</vt:lpstr>
      <vt:lpstr>Discrete Levels (in inches)</vt:lpstr>
      <vt:lpstr>NCEP Stage IV Precipitation</vt:lpstr>
      <vt:lpstr>PowerPoint Presentation</vt:lpstr>
      <vt:lpstr>North American Reanalysis (NARR)</vt:lpstr>
      <vt:lpstr>PowerPoint Presentation</vt:lpstr>
      <vt:lpstr>PowerPoint Presentation</vt:lpstr>
      <vt:lpstr>And the answer is….</vt:lpstr>
      <vt:lpstr>In Summary</vt:lpstr>
      <vt:lpstr>Be sure to be with us next time for: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Herzmann</dc:creator>
  <cp:lastModifiedBy>Daryl Herzmann</cp:lastModifiedBy>
  <cp:revision>96</cp:revision>
  <dcterms:created xsi:type="dcterms:W3CDTF">2013-08-09T20:24:11Z</dcterms:created>
  <dcterms:modified xsi:type="dcterms:W3CDTF">2013-09-03T23:00:19Z</dcterms:modified>
</cp:coreProperties>
</file>